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Lst>
  <p:sldSz cy="5143500" cx="9144000"/>
  <p:notesSz cx="6858000" cy="9144000"/>
  <p:embeddedFontLst>
    <p:embeddedFont>
      <p:font typeface="Playfair Display"/>
      <p:regular r:id="rId110"/>
      <p:bold r:id="rId111"/>
      <p:italic r:id="rId112"/>
      <p:boldItalic r:id="rId113"/>
    </p:embeddedFont>
    <p:embeddedFont>
      <p:font typeface="Montserrat"/>
      <p:regular r:id="rId114"/>
      <p:bold r:id="rId115"/>
      <p:italic r:id="rId116"/>
      <p:boldItalic r:id="rId117"/>
    </p:embeddedFont>
    <p:embeddedFont>
      <p:font typeface="Josefin Sans"/>
      <p:regular r:id="rId118"/>
      <p:bold r:id="rId119"/>
      <p:italic r:id="rId120"/>
      <p:boldItalic r:id="rId121"/>
    </p:embeddedFont>
    <p:embeddedFont>
      <p:font typeface="Oswald"/>
      <p:regular r:id="rId122"/>
      <p:bold r:id="rId1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121" Type="http://schemas.openxmlformats.org/officeDocument/2006/relationships/font" Target="fonts/JosefinSans-boldItalic.fntdata"/><Relationship Id="rId25" Type="http://schemas.openxmlformats.org/officeDocument/2006/relationships/slide" Target="slides/slide20.xml"/><Relationship Id="rId120" Type="http://schemas.openxmlformats.org/officeDocument/2006/relationships/font" Target="fonts/Josefin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123" Type="http://schemas.openxmlformats.org/officeDocument/2006/relationships/font" Target="fonts/Oswald-bold.fntdata"/><Relationship Id="rId122" Type="http://schemas.openxmlformats.org/officeDocument/2006/relationships/font" Target="fonts/Oswald-regular.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JosefinSans-regular.fntdata"/><Relationship Id="rId117" Type="http://schemas.openxmlformats.org/officeDocument/2006/relationships/font" Target="fonts/Montserrat-boldItalic.fntdata"/><Relationship Id="rId116" Type="http://schemas.openxmlformats.org/officeDocument/2006/relationships/font" Target="fonts/Montserrat-italic.fntdata"/><Relationship Id="rId115" Type="http://schemas.openxmlformats.org/officeDocument/2006/relationships/font" Target="fonts/Montserrat-bold.fntdata"/><Relationship Id="rId119" Type="http://schemas.openxmlformats.org/officeDocument/2006/relationships/font" Target="fonts/JosefinSans-bold.fntdata"/><Relationship Id="rId15" Type="http://schemas.openxmlformats.org/officeDocument/2006/relationships/slide" Target="slides/slide10.xml"/><Relationship Id="rId110" Type="http://schemas.openxmlformats.org/officeDocument/2006/relationships/font" Target="fonts/PlayfairDisplay-regular.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Montserrat-regular.fntdata"/><Relationship Id="rId18" Type="http://schemas.openxmlformats.org/officeDocument/2006/relationships/slide" Target="slides/slide13.xml"/><Relationship Id="rId113" Type="http://schemas.openxmlformats.org/officeDocument/2006/relationships/font" Target="fonts/PlayfairDisplay-boldItalic.fntdata"/><Relationship Id="rId112" Type="http://schemas.openxmlformats.org/officeDocument/2006/relationships/font" Target="fonts/PlayfairDisplay-italic.fntdata"/><Relationship Id="rId111" Type="http://schemas.openxmlformats.org/officeDocument/2006/relationships/font" Target="fonts/PlayfairDisplay-bold.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 name="Shape 54"/>
        <p:cNvGrpSpPr/>
        <p:nvPr/>
      </p:nvGrpSpPr>
      <p:grpSpPr>
        <a:xfrm>
          <a:off x="0" y="0"/>
          <a:ext cx="0" cy="0"/>
          <a:chOff x="0" y="0"/>
          <a:chExt cx="0" cy="0"/>
        </a:xfrm>
      </p:grpSpPr>
      <p:sp>
        <p:nvSpPr>
          <p:cNvPr id="55" name="Google Shape;55;p1: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 name="Google Shape;56;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 name="Google Shape;143;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5" name="Shape 1125"/>
        <p:cNvGrpSpPr/>
        <p:nvPr/>
      </p:nvGrpSpPr>
      <p:grpSpPr>
        <a:xfrm>
          <a:off x="0" y="0"/>
          <a:ext cx="0" cy="0"/>
          <a:chOff x="0" y="0"/>
          <a:chExt cx="0" cy="0"/>
        </a:xfrm>
      </p:grpSpPr>
      <p:sp>
        <p:nvSpPr>
          <p:cNvPr id="1126" name="Google Shape;1126;p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7" name="Google Shape;1127;p9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9" name="Shape 1149"/>
        <p:cNvGrpSpPr/>
        <p:nvPr/>
      </p:nvGrpSpPr>
      <p:grpSpPr>
        <a:xfrm>
          <a:off x="0" y="0"/>
          <a:ext cx="0" cy="0"/>
          <a:chOff x="0" y="0"/>
          <a:chExt cx="0" cy="0"/>
        </a:xfrm>
      </p:grpSpPr>
      <p:sp>
        <p:nvSpPr>
          <p:cNvPr id="1150" name="Google Shape;1150;p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1" name="Google Shape;1151;p9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p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8" name="Google Shape;1158;p1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6" name="Shape 1166"/>
        <p:cNvGrpSpPr/>
        <p:nvPr/>
      </p:nvGrpSpPr>
      <p:grpSpPr>
        <a:xfrm>
          <a:off x="0" y="0"/>
          <a:ext cx="0" cy="0"/>
          <a:chOff x="0" y="0"/>
          <a:chExt cx="0" cy="0"/>
        </a:xfrm>
      </p:grpSpPr>
      <p:sp>
        <p:nvSpPr>
          <p:cNvPr id="1167" name="Google Shape;1167;p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8" name="Google Shape;1168;p1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2" name="Shape 1172"/>
        <p:cNvGrpSpPr/>
        <p:nvPr/>
      </p:nvGrpSpPr>
      <p:grpSpPr>
        <a:xfrm>
          <a:off x="0" y="0"/>
          <a:ext cx="0" cy="0"/>
          <a:chOff x="0" y="0"/>
          <a:chExt cx="0" cy="0"/>
        </a:xfrm>
      </p:grpSpPr>
      <p:sp>
        <p:nvSpPr>
          <p:cNvPr id="1173" name="Google Shape;1173;p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4" name="Google Shape;1174;p10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3" name="Google Shape;163;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5" name="Google Shape;185;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0" name="Google Shape;190;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9" name="Shape 209"/>
        <p:cNvGrpSpPr/>
        <p:nvPr/>
      </p:nvGrpSpPr>
      <p:grpSpPr>
        <a:xfrm>
          <a:off x="0" y="0"/>
          <a:ext cx="0" cy="0"/>
          <a:chOff x="0" y="0"/>
          <a:chExt cx="0" cy="0"/>
        </a:xfrm>
      </p:grpSpPr>
      <p:sp>
        <p:nvSpPr>
          <p:cNvPr id="210" name="Google Shape;210;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1" name="Google Shape;211;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8" name="Google Shape;22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1" name="Shape 231"/>
        <p:cNvGrpSpPr/>
        <p:nvPr/>
      </p:nvGrpSpPr>
      <p:grpSpPr>
        <a:xfrm>
          <a:off x="0" y="0"/>
          <a:ext cx="0" cy="0"/>
          <a:chOff x="0" y="0"/>
          <a:chExt cx="0" cy="0"/>
        </a:xfrm>
      </p:grpSpPr>
      <p:sp>
        <p:nvSpPr>
          <p:cNvPr id="232" name="Google Shape;232;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 name="Google Shape;233;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7" name="Google Shape;247;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65" name="Google Shape;265;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p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1" name="Google Shape;271;p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 name="Google Shape;62;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6" name="Shape 276"/>
        <p:cNvGrpSpPr/>
        <p:nvPr/>
      </p:nvGrpSpPr>
      <p:grpSpPr>
        <a:xfrm>
          <a:off x="0" y="0"/>
          <a:ext cx="0" cy="0"/>
          <a:chOff x="0" y="0"/>
          <a:chExt cx="0" cy="0"/>
        </a:xfrm>
      </p:grpSpPr>
      <p:sp>
        <p:nvSpPr>
          <p:cNvPr id="277" name="Google Shape;277;p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 name="Google Shape;278;p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 name="Google Shape;283;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p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6" name="Google Shape;29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p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6" name="Google Shape;30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p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9" name="Google Shape;319;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p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6" name="Google Shape;326;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1" name="Shape 331"/>
        <p:cNvGrpSpPr/>
        <p:nvPr/>
      </p:nvGrpSpPr>
      <p:grpSpPr>
        <a:xfrm>
          <a:off x="0" y="0"/>
          <a:ext cx="0" cy="0"/>
          <a:chOff x="0" y="0"/>
          <a:chExt cx="0" cy="0"/>
        </a:xfrm>
      </p:grpSpPr>
      <p:sp>
        <p:nvSpPr>
          <p:cNvPr id="332" name="Google Shape;332;p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p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p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8" name="Google Shape;338;p2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p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51" name="Google Shape;351;p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p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61" name="Google Shape;361;p2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 name="Shape 66"/>
        <p:cNvGrpSpPr/>
        <p:nvPr/>
      </p:nvGrpSpPr>
      <p:grpSpPr>
        <a:xfrm>
          <a:off x="0" y="0"/>
          <a:ext cx="0" cy="0"/>
          <a:chOff x="0" y="0"/>
          <a:chExt cx="0" cy="0"/>
        </a:xfrm>
      </p:grpSpPr>
      <p:sp>
        <p:nvSpPr>
          <p:cNvPr id="67" name="Google Shape;67;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0" name="Shape 370"/>
        <p:cNvGrpSpPr/>
        <p:nvPr/>
      </p:nvGrpSpPr>
      <p:grpSpPr>
        <a:xfrm>
          <a:off x="0" y="0"/>
          <a:ext cx="0" cy="0"/>
          <a:chOff x="0" y="0"/>
          <a:chExt cx="0" cy="0"/>
        </a:xfrm>
      </p:grpSpPr>
      <p:sp>
        <p:nvSpPr>
          <p:cNvPr id="371" name="Google Shape;371;p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72" name="Google Shape;372;p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p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2" name="Google Shape;382;p3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9" name="Shape 389"/>
        <p:cNvGrpSpPr/>
        <p:nvPr/>
      </p:nvGrpSpPr>
      <p:grpSpPr>
        <a:xfrm>
          <a:off x="0" y="0"/>
          <a:ext cx="0" cy="0"/>
          <a:chOff x="0" y="0"/>
          <a:chExt cx="0" cy="0"/>
        </a:xfrm>
      </p:grpSpPr>
      <p:sp>
        <p:nvSpPr>
          <p:cNvPr id="390" name="Google Shape;390;p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1" name="Google Shape;391;p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p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96" name="Google Shape;396;p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p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06" name="Google Shape;406;p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p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p3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p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6" name="Google Shape;426;p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p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1" name="Google Shape;431;p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p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7" name="Google Shape;437;p3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p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3" name="Google Shape;443;p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 name="Google Shape;75;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8" name="Shape 448"/>
        <p:cNvGrpSpPr/>
        <p:nvPr/>
      </p:nvGrpSpPr>
      <p:grpSpPr>
        <a:xfrm>
          <a:off x="0" y="0"/>
          <a:ext cx="0" cy="0"/>
          <a:chOff x="0" y="0"/>
          <a:chExt cx="0" cy="0"/>
        </a:xfrm>
      </p:grpSpPr>
      <p:sp>
        <p:nvSpPr>
          <p:cNvPr id="449" name="Google Shape;449;p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0" name="Google Shape;450;p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p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4" name="Google Shape;464;p4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p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4" name="Google Shape;474;p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6" name="Shape 486"/>
        <p:cNvGrpSpPr/>
        <p:nvPr/>
      </p:nvGrpSpPr>
      <p:grpSpPr>
        <a:xfrm>
          <a:off x="0" y="0"/>
          <a:ext cx="0" cy="0"/>
          <a:chOff x="0" y="0"/>
          <a:chExt cx="0" cy="0"/>
        </a:xfrm>
      </p:grpSpPr>
      <p:sp>
        <p:nvSpPr>
          <p:cNvPr id="487" name="Google Shape;487;p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p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9" name="Shape 499"/>
        <p:cNvGrpSpPr/>
        <p:nvPr/>
      </p:nvGrpSpPr>
      <p:grpSpPr>
        <a:xfrm>
          <a:off x="0" y="0"/>
          <a:ext cx="0" cy="0"/>
          <a:chOff x="0" y="0"/>
          <a:chExt cx="0" cy="0"/>
        </a:xfrm>
      </p:grpSpPr>
      <p:sp>
        <p:nvSpPr>
          <p:cNvPr id="500" name="Google Shape;500;p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1" name="Google Shape;501;p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p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6" name="Google Shape;516;p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p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3" name="Google Shape;523;p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p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0" name="Google Shape;530;p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4" name="Shape 544"/>
        <p:cNvGrpSpPr/>
        <p:nvPr/>
      </p:nvGrpSpPr>
      <p:grpSpPr>
        <a:xfrm>
          <a:off x="0" y="0"/>
          <a:ext cx="0" cy="0"/>
          <a:chOff x="0" y="0"/>
          <a:chExt cx="0" cy="0"/>
        </a:xfrm>
      </p:grpSpPr>
      <p:sp>
        <p:nvSpPr>
          <p:cNvPr id="545" name="Google Shape;545;p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6" name="Google Shape;546;p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p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1" name="Google Shape;561;p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 name="Google Shape;80;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5" name="Shape 575"/>
        <p:cNvGrpSpPr/>
        <p:nvPr/>
      </p:nvGrpSpPr>
      <p:grpSpPr>
        <a:xfrm>
          <a:off x="0" y="0"/>
          <a:ext cx="0" cy="0"/>
          <a:chOff x="0" y="0"/>
          <a:chExt cx="0" cy="0"/>
        </a:xfrm>
      </p:grpSpPr>
      <p:sp>
        <p:nvSpPr>
          <p:cNvPr id="576" name="Google Shape;576;p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p5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p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0" name="Google Shape;590;p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2" name="Shape 602"/>
        <p:cNvGrpSpPr/>
        <p:nvPr/>
      </p:nvGrpSpPr>
      <p:grpSpPr>
        <a:xfrm>
          <a:off x="0" y="0"/>
          <a:ext cx="0" cy="0"/>
          <a:chOff x="0" y="0"/>
          <a:chExt cx="0" cy="0"/>
        </a:xfrm>
      </p:grpSpPr>
      <p:sp>
        <p:nvSpPr>
          <p:cNvPr id="603" name="Google Shape;603;p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4" name="Google Shape;604;p5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8" name="Shape 608"/>
        <p:cNvGrpSpPr/>
        <p:nvPr/>
      </p:nvGrpSpPr>
      <p:grpSpPr>
        <a:xfrm>
          <a:off x="0" y="0"/>
          <a:ext cx="0" cy="0"/>
          <a:chOff x="0" y="0"/>
          <a:chExt cx="0" cy="0"/>
        </a:xfrm>
      </p:grpSpPr>
      <p:sp>
        <p:nvSpPr>
          <p:cNvPr id="609" name="Google Shape;609;p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0" name="Google Shape;610;p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5" name="Shape 615"/>
        <p:cNvGrpSpPr/>
        <p:nvPr/>
      </p:nvGrpSpPr>
      <p:grpSpPr>
        <a:xfrm>
          <a:off x="0" y="0"/>
          <a:ext cx="0" cy="0"/>
          <a:chOff x="0" y="0"/>
          <a:chExt cx="0" cy="0"/>
        </a:xfrm>
      </p:grpSpPr>
      <p:sp>
        <p:nvSpPr>
          <p:cNvPr id="616" name="Google Shape;616;p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7" name="Google Shape;617;p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2" name="Shape 622"/>
        <p:cNvGrpSpPr/>
        <p:nvPr/>
      </p:nvGrpSpPr>
      <p:grpSpPr>
        <a:xfrm>
          <a:off x="0" y="0"/>
          <a:ext cx="0" cy="0"/>
          <a:chOff x="0" y="0"/>
          <a:chExt cx="0" cy="0"/>
        </a:xfrm>
      </p:grpSpPr>
      <p:sp>
        <p:nvSpPr>
          <p:cNvPr id="623" name="Google Shape;623;p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4" name="Google Shape;624;p5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9" name="Shape 629"/>
        <p:cNvGrpSpPr/>
        <p:nvPr/>
      </p:nvGrpSpPr>
      <p:grpSpPr>
        <a:xfrm>
          <a:off x="0" y="0"/>
          <a:ext cx="0" cy="0"/>
          <a:chOff x="0" y="0"/>
          <a:chExt cx="0" cy="0"/>
        </a:xfrm>
      </p:grpSpPr>
      <p:sp>
        <p:nvSpPr>
          <p:cNvPr id="630" name="Google Shape;630;p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1" name="Google Shape;631;p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1" name="Shape 641"/>
        <p:cNvGrpSpPr/>
        <p:nvPr/>
      </p:nvGrpSpPr>
      <p:grpSpPr>
        <a:xfrm>
          <a:off x="0" y="0"/>
          <a:ext cx="0" cy="0"/>
          <a:chOff x="0" y="0"/>
          <a:chExt cx="0" cy="0"/>
        </a:xfrm>
      </p:grpSpPr>
      <p:sp>
        <p:nvSpPr>
          <p:cNvPr id="642" name="Google Shape;642;p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3" name="Google Shape;643;p5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p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8" name="Google Shape;658;p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5" name="Shape 665"/>
        <p:cNvGrpSpPr/>
        <p:nvPr/>
      </p:nvGrpSpPr>
      <p:grpSpPr>
        <a:xfrm>
          <a:off x="0" y="0"/>
          <a:ext cx="0" cy="0"/>
          <a:chOff x="0" y="0"/>
          <a:chExt cx="0" cy="0"/>
        </a:xfrm>
      </p:grpSpPr>
      <p:sp>
        <p:nvSpPr>
          <p:cNvPr id="666" name="Google Shape;666;p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67" name="Google Shape;667;p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 name="Shape 96"/>
        <p:cNvGrpSpPr/>
        <p:nvPr/>
      </p:nvGrpSpPr>
      <p:grpSpPr>
        <a:xfrm>
          <a:off x="0" y="0"/>
          <a:ext cx="0" cy="0"/>
          <a:chOff x="0" y="0"/>
          <a:chExt cx="0" cy="0"/>
        </a:xfrm>
      </p:grpSpPr>
      <p:sp>
        <p:nvSpPr>
          <p:cNvPr id="97" name="Google Shape;97;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 name="Google Shape;98;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p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74" name="Google Shape;674;p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9" name="Shape 679"/>
        <p:cNvGrpSpPr/>
        <p:nvPr/>
      </p:nvGrpSpPr>
      <p:grpSpPr>
        <a:xfrm>
          <a:off x="0" y="0"/>
          <a:ext cx="0" cy="0"/>
          <a:chOff x="0" y="0"/>
          <a:chExt cx="0" cy="0"/>
        </a:xfrm>
      </p:grpSpPr>
      <p:sp>
        <p:nvSpPr>
          <p:cNvPr id="680" name="Google Shape;680;p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1" name="Google Shape;681;p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6" name="Shape 696"/>
        <p:cNvGrpSpPr/>
        <p:nvPr/>
      </p:nvGrpSpPr>
      <p:grpSpPr>
        <a:xfrm>
          <a:off x="0" y="0"/>
          <a:ext cx="0" cy="0"/>
          <a:chOff x="0" y="0"/>
          <a:chExt cx="0" cy="0"/>
        </a:xfrm>
      </p:grpSpPr>
      <p:sp>
        <p:nvSpPr>
          <p:cNvPr id="697" name="Google Shape;697;p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98" name="Google Shape;698;p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0" name="Shape 710"/>
        <p:cNvGrpSpPr/>
        <p:nvPr/>
      </p:nvGrpSpPr>
      <p:grpSpPr>
        <a:xfrm>
          <a:off x="0" y="0"/>
          <a:ext cx="0" cy="0"/>
          <a:chOff x="0" y="0"/>
          <a:chExt cx="0" cy="0"/>
        </a:xfrm>
      </p:grpSpPr>
      <p:sp>
        <p:nvSpPr>
          <p:cNvPr id="711" name="Google Shape;711;p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12" name="Google Shape;712;p6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7" name="Shape 727"/>
        <p:cNvGrpSpPr/>
        <p:nvPr/>
      </p:nvGrpSpPr>
      <p:grpSpPr>
        <a:xfrm>
          <a:off x="0" y="0"/>
          <a:ext cx="0" cy="0"/>
          <a:chOff x="0" y="0"/>
          <a:chExt cx="0" cy="0"/>
        </a:xfrm>
      </p:grpSpPr>
      <p:sp>
        <p:nvSpPr>
          <p:cNvPr id="728" name="Google Shape;728;p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29" name="Google Shape;729;p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p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39" name="Google Shape;739;p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0" name="Shape 750"/>
        <p:cNvGrpSpPr/>
        <p:nvPr/>
      </p:nvGrpSpPr>
      <p:grpSpPr>
        <a:xfrm>
          <a:off x="0" y="0"/>
          <a:ext cx="0" cy="0"/>
          <a:chOff x="0" y="0"/>
          <a:chExt cx="0" cy="0"/>
        </a:xfrm>
      </p:grpSpPr>
      <p:sp>
        <p:nvSpPr>
          <p:cNvPr id="751" name="Google Shape;751;p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2" name="Google Shape;752;p6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2" name="Shape 762"/>
        <p:cNvGrpSpPr/>
        <p:nvPr/>
      </p:nvGrpSpPr>
      <p:grpSpPr>
        <a:xfrm>
          <a:off x="0" y="0"/>
          <a:ext cx="0" cy="0"/>
          <a:chOff x="0" y="0"/>
          <a:chExt cx="0" cy="0"/>
        </a:xfrm>
      </p:grpSpPr>
      <p:sp>
        <p:nvSpPr>
          <p:cNvPr id="763" name="Google Shape;763;p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64" name="Google Shape;764;p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p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4" name="Google Shape;774;p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p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81" name="Google Shape;781;p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 name="Shape 111"/>
        <p:cNvGrpSpPr/>
        <p:nvPr/>
      </p:nvGrpSpPr>
      <p:grpSpPr>
        <a:xfrm>
          <a:off x="0" y="0"/>
          <a:ext cx="0" cy="0"/>
          <a:chOff x="0" y="0"/>
          <a:chExt cx="0" cy="0"/>
        </a:xfrm>
      </p:grpSpPr>
      <p:sp>
        <p:nvSpPr>
          <p:cNvPr id="112" name="Google Shape;112;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3" name="Google Shape;113;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8" name="Shape 788"/>
        <p:cNvGrpSpPr/>
        <p:nvPr/>
      </p:nvGrpSpPr>
      <p:grpSpPr>
        <a:xfrm>
          <a:off x="0" y="0"/>
          <a:ext cx="0" cy="0"/>
          <a:chOff x="0" y="0"/>
          <a:chExt cx="0" cy="0"/>
        </a:xfrm>
      </p:grpSpPr>
      <p:sp>
        <p:nvSpPr>
          <p:cNvPr id="789" name="Google Shape;789;p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0" name="Google Shape;790;p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6" name="Shape 796"/>
        <p:cNvGrpSpPr/>
        <p:nvPr/>
      </p:nvGrpSpPr>
      <p:grpSpPr>
        <a:xfrm>
          <a:off x="0" y="0"/>
          <a:ext cx="0" cy="0"/>
          <a:chOff x="0" y="0"/>
          <a:chExt cx="0" cy="0"/>
        </a:xfrm>
      </p:grpSpPr>
      <p:sp>
        <p:nvSpPr>
          <p:cNvPr id="797" name="Google Shape;797;p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98" name="Google Shape;798;p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p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11" name="Google Shape;811;p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8" name="Shape 818"/>
        <p:cNvGrpSpPr/>
        <p:nvPr/>
      </p:nvGrpSpPr>
      <p:grpSpPr>
        <a:xfrm>
          <a:off x="0" y="0"/>
          <a:ext cx="0" cy="0"/>
          <a:chOff x="0" y="0"/>
          <a:chExt cx="0" cy="0"/>
        </a:xfrm>
      </p:grpSpPr>
      <p:sp>
        <p:nvSpPr>
          <p:cNvPr id="819" name="Google Shape;819;p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0" name="Google Shape;820;p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3" name="Shape 833"/>
        <p:cNvGrpSpPr/>
        <p:nvPr/>
      </p:nvGrpSpPr>
      <p:grpSpPr>
        <a:xfrm>
          <a:off x="0" y="0"/>
          <a:ext cx="0" cy="0"/>
          <a:chOff x="0" y="0"/>
          <a:chExt cx="0" cy="0"/>
        </a:xfrm>
      </p:grpSpPr>
      <p:sp>
        <p:nvSpPr>
          <p:cNvPr id="834" name="Google Shape;834;p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35" name="Google Shape;835;p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p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p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5" name="Shape 855"/>
        <p:cNvGrpSpPr/>
        <p:nvPr/>
      </p:nvGrpSpPr>
      <p:grpSpPr>
        <a:xfrm>
          <a:off x="0" y="0"/>
          <a:ext cx="0" cy="0"/>
          <a:chOff x="0" y="0"/>
          <a:chExt cx="0" cy="0"/>
        </a:xfrm>
      </p:grpSpPr>
      <p:sp>
        <p:nvSpPr>
          <p:cNvPr id="856" name="Google Shape;856;p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57" name="Google Shape;857;p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7" name="Shape 867"/>
        <p:cNvGrpSpPr/>
        <p:nvPr/>
      </p:nvGrpSpPr>
      <p:grpSpPr>
        <a:xfrm>
          <a:off x="0" y="0"/>
          <a:ext cx="0" cy="0"/>
          <a:chOff x="0" y="0"/>
          <a:chExt cx="0" cy="0"/>
        </a:xfrm>
      </p:grpSpPr>
      <p:sp>
        <p:nvSpPr>
          <p:cNvPr id="868" name="Google Shape;868;p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9" name="Google Shape;869;p7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p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80" name="Google Shape;880;p7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4" name="Shape 894"/>
        <p:cNvGrpSpPr/>
        <p:nvPr/>
      </p:nvGrpSpPr>
      <p:grpSpPr>
        <a:xfrm>
          <a:off x="0" y="0"/>
          <a:ext cx="0" cy="0"/>
          <a:chOff x="0" y="0"/>
          <a:chExt cx="0" cy="0"/>
        </a:xfrm>
      </p:grpSpPr>
      <p:sp>
        <p:nvSpPr>
          <p:cNvPr id="895" name="Google Shape;895;p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96" name="Google Shape;896;p7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5" name="Google Shape;125;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p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p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0" name="Shape 920"/>
        <p:cNvGrpSpPr/>
        <p:nvPr/>
      </p:nvGrpSpPr>
      <p:grpSpPr>
        <a:xfrm>
          <a:off x="0" y="0"/>
          <a:ext cx="0" cy="0"/>
          <a:chOff x="0" y="0"/>
          <a:chExt cx="0" cy="0"/>
        </a:xfrm>
      </p:grpSpPr>
      <p:sp>
        <p:nvSpPr>
          <p:cNvPr id="921" name="Google Shape;921;p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2" name="Google Shape;922;p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p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6" name="Google Shape;936;p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9" name="Shape 949"/>
        <p:cNvGrpSpPr/>
        <p:nvPr/>
      </p:nvGrpSpPr>
      <p:grpSpPr>
        <a:xfrm>
          <a:off x="0" y="0"/>
          <a:ext cx="0" cy="0"/>
          <a:chOff x="0" y="0"/>
          <a:chExt cx="0" cy="0"/>
        </a:xfrm>
      </p:grpSpPr>
      <p:sp>
        <p:nvSpPr>
          <p:cNvPr id="950" name="Google Shape;950;p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51" name="Google Shape;951;p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p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1" name="Google Shape;961;p8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p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69" name="Google Shape;969;p8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p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7" name="Google Shape;977;p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4" name="Shape 984"/>
        <p:cNvGrpSpPr/>
        <p:nvPr/>
      </p:nvGrpSpPr>
      <p:grpSpPr>
        <a:xfrm>
          <a:off x="0" y="0"/>
          <a:ext cx="0" cy="0"/>
          <a:chOff x="0" y="0"/>
          <a:chExt cx="0" cy="0"/>
        </a:xfrm>
      </p:grpSpPr>
      <p:sp>
        <p:nvSpPr>
          <p:cNvPr id="985" name="Google Shape;985;p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86" name="Google Shape;986;p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p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97" name="Google Shape;997;p8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7" name="Shape 1007"/>
        <p:cNvGrpSpPr/>
        <p:nvPr/>
      </p:nvGrpSpPr>
      <p:grpSpPr>
        <a:xfrm>
          <a:off x="0" y="0"/>
          <a:ext cx="0" cy="0"/>
          <a:chOff x="0" y="0"/>
          <a:chExt cx="0" cy="0"/>
        </a:xfrm>
      </p:grpSpPr>
      <p:sp>
        <p:nvSpPr>
          <p:cNvPr id="1008" name="Google Shape;1008;p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09" name="Google Shape;1009;p8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 name="Shape 136"/>
        <p:cNvGrpSpPr/>
        <p:nvPr/>
      </p:nvGrpSpPr>
      <p:grpSpPr>
        <a:xfrm>
          <a:off x="0" y="0"/>
          <a:ext cx="0" cy="0"/>
          <a:chOff x="0" y="0"/>
          <a:chExt cx="0" cy="0"/>
        </a:xfrm>
      </p:grpSpPr>
      <p:sp>
        <p:nvSpPr>
          <p:cNvPr id="137" name="Google Shape;137;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 name="Google Shape;138;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7" name="Shape 1017"/>
        <p:cNvGrpSpPr/>
        <p:nvPr/>
      </p:nvGrpSpPr>
      <p:grpSpPr>
        <a:xfrm>
          <a:off x="0" y="0"/>
          <a:ext cx="0" cy="0"/>
          <a:chOff x="0" y="0"/>
          <a:chExt cx="0" cy="0"/>
        </a:xfrm>
      </p:grpSpPr>
      <p:sp>
        <p:nvSpPr>
          <p:cNvPr id="1018" name="Google Shape;1018;p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9" name="Google Shape;1019;p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9" name="Shape 1029"/>
        <p:cNvGrpSpPr/>
        <p:nvPr/>
      </p:nvGrpSpPr>
      <p:grpSpPr>
        <a:xfrm>
          <a:off x="0" y="0"/>
          <a:ext cx="0" cy="0"/>
          <a:chOff x="0" y="0"/>
          <a:chExt cx="0" cy="0"/>
        </a:xfrm>
      </p:grpSpPr>
      <p:sp>
        <p:nvSpPr>
          <p:cNvPr id="1030" name="Google Shape;1030;p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31" name="Google Shape;1031;p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0" name="Shape 1040"/>
        <p:cNvGrpSpPr/>
        <p:nvPr/>
      </p:nvGrpSpPr>
      <p:grpSpPr>
        <a:xfrm>
          <a:off x="0" y="0"/>
          <a:ext cx="0" cy="0"/>
          <a:chOff x="0" y="0"/>
          <a:chExt cx="0" cy="0"/>
        </a:xfrm>
      </p:grpSpPr>
      <p:sp>
        <p:nvSpPr>
          <p:cNvPr id="1041" name="Google Shape;1041;p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42" name="Google Shape;1042;p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4" name="Shape 1054"/>
        <p:cNvGrpSpPr/>
        <p:nvPr/>
      </p:nvGrpSpPr>
      <p:grpSpPr>
        <a:xfrm>
          <a:off x="0" y="0"/>
          <a:ext cx="0" cy="0"/>
          <a:chOff x="0" y="0"/>
          <a:chExt cx="0" cy="0"/>
        </a:xfrm>
      </p:grpSpPr>
      <p:sp>
        <p:nvSpPr>
          <p:cNvPr id="1055" name="Google Shape;1055;p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56" name="Google Shape;1056;p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0" name="Shape 1070"/>
        <p:cNvGrpSpPr/>
        <p:nvPr/>
      </p:nvGrpSpPr>
      <p:grpSpPr>
        <a:xfrm>
          <a:off x="0" y="0"/>
          <a:ext cx="0" cy="0"/>
          <a:chOff x="0" y="0"/>
          <a:chExt cx="0" cy="0"/>
        </a:xfrm>
      </p:grpSpPr>
      <p:sp>
        <p:nvSpPr>
          <p:cNvPr id="1071" name="Google Shape;1071;p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72" name="Google Shape;1072;p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3" name="Shape 1083"/>
        <p:cNvGrpSpPr/>
        <p:nvPr/>
      </p:nvGrpSpPr>
      <p:grpSpPr>
        <a:xfrm>
          <a:off x="0" y="0"/>
          <a:ext cx="0" cy="0"/>
          <a:chOff x="0" y="0"/>
          <a:chExt cx="0" cy="0"/>
        </a:xfrm>
      </p:grpSpPr>
      <p:sp>
        <p:nvSpPr>
          <p:cNvPr id="1084" name="Google Shape;1084;g62512bf31f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85" name="Google Shape;1085;g62512bf31f_2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0" name="Shape 1090"/>
        <p:cNvGrpSpPr/>
        <p:nvPr/>
      </p:nvGrpSpPr>
      <p:grpSpPr>
        <a:xfrm>
          <a:off x="0" y="0"/>
          <a:ext cx="0" cy="0"/>
          <a:chOff x="0" y="0"/>
          <a:chExt cx="0" cy="0"/>
        </a:xfrm>
      </p:grpSpPr>
      <p:sp>
        <p:nvSpPr>
          <p:cNvPr id="1091" name="Google Shape;1091;g625d7ba87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2" name="Google Shape;1092;g625d7ba879_0_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4" name="Shape 1104"/>
        <p:cNvGrpSpPr/>
        <p:nvPr/>
      </p:nvGrpSpPr>
      <p:grpSpPr>
        <a:xfrm>
          <a:off x="0" y="0"/>
          <a:ext cx="0" cy="0"/>
          <a:chOff x="0" y="0"/>
          <a:chExt cx="0" cy="0"/>
        </a:xfrm>
      </p:grpSpPr>
      <p:sp>
        <p:nvSpPr>
          <p:cNvPr id="1105" name="Google Shape;1105;p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06" name="Google Shape;1106;p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1" name="Shape 1111"/>
        <p:cNvGrpSpPr/>
        <p:nvPr/>
      </p:nvGrpSpPr>
      <p:grpSpPr>
        <a:xfrm>
          <a:off x="0" y="0"/>
          <a:ext cx="0" cy="0"/>
          <a:chOff x="0" y="0"/>
          <a:chExt cx="0" cy="0"/>
        </a:xfrm>
      </p:grpSpPr>
      <p:sp>
        <p:nvSpPr>
          <p:cNvPr id="1112" name="Google Shape;1112;p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13" name="Google Shape;1113;p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8" name="Shape 1118"/>
        <p:cNvGrpSpPr/>
        <p:nvPr/>
      </p:nvGrpSpPr>
      <p:grpSpPr>
        <a:xfrm>
          <a:off x="0" y="0"/>
          <a:ext cx="0" cy="0"/>
          <a:chOff x="0" y="0"/>
          <a:chExt cx="0" cy="0"/>
        </a:xfrm>
      </p:grpSpPr>
      <p:sp>
        <p:nvSpPr>
          <p:cNvPr id="1119" name="Google Shape;1119;p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0" name="Google Shape;1120;p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rgbClr val="D5A6BD"/>
        </a:solidFill>
      </p:bgPr>
    </p:bg>
    <p:spTree>
      <p:nvGrpSpPr>
        <p:cNvPr id="9" name="Shape 9"/>
        <p:cNvGrpSpPr/>
        <p:nvPr/>
      </p:nvGrpSpPr>
      <p:grpSpPr>
        <a:xfrm>
          <a:off x="0" y="0"/>
          <a:ext cx="0" cy="0"/>
          <a:chOff x="0" y="0"/>
          <a:chExt cx="0" cy="0"/>
        </a:xfrm>
      </p:grpSpPr>
      <p:sp>
        <p:nvSpPr>
          <p:cNvPr id="10" name="Google Shape;10;p2"/>
          <p:cNvSpPr/>
          <p:nvPr/>
        </p:nvSpPr>
        <p:spPr>
          <a:xfrm>
            <a:off x="4286250" y="0"/>
            <a:ext cx="723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4358550" y="0"/>
            <a:ext cx="3853200" cy="5143500"/>
          </a:xfrm>
          <a:prstGeom prst="rect">
            <a:avLst/>
          </a:prstGeom>
          <a:solidFill>
            <a:srgbClr val="EA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1pPr>
            <a:lvl2pPr lvl="1"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2pPr>
            <a:lvl3pPr lvl="2"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3pPr>
            <a:lvl4pPr lvl="3"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4pPr>
            <a:lvl5pPr lvl="4"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5pPr>
            <a:lvl6pPr lvl="5"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6pPr>
            <a:lvl7pPr lvl="6"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7pPr>
            <a:lvl8pPr lvl="7"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8pPr>
            <a:lvl9pPr lvl="8" algn="ctr">
              <a:lnSpc>
                <a:spcPct val="100000"/>
              </a:lnSpc>
              <a:spcBef>
                <a:spcPts val="0"/>
              </a:spcBef>
              <a:spcAft>
                <a:spcPts val="0"/>
              </a:spcAft>
              <a:buSzPts val="6800"/>
              <a:buFont typeface="Playfair Display"/>
              <a:buNone/>
              <a:defRPr b="1" sz="6800">
                <a:latin typeface="Playfair Display"/>
                <a:ea typeface="Playfair Display"/>
                <a:cs typeface="Playfair Display"/>
                <a:sym typeface="Playfair Display"/>
              </a:defRPr>
            </a:lvl9pPr>
          </a:lstStyle>
          <a:p/>
        </p:txBody>
      </p:sp>
      <p:sp>
        <p:nvSpPr>
          <p:cNvPr id="13" name="Google Shape;13;p2"/>
          <p:cNvSpPr txBox="1"/>
          <p:nvPr>
            <p:ph idx="1" type="subTitle"/>
          </p:nvPr>
        </p:nvSpPr>
        <p:spPr>
          <a:xfrm>
            <a:off x="344250" y="3550650"/>
            <a:ext cx="4910100" cy="577800"/>
          </a:xfrm>
          <a:prstGeom prst="rect">
            <a:avLst/>
          </a:prstGeom>
          <a:solidFill>
            <a:srgbClr val="999999"/>
          </a:solid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1pPr>
            <a:lvl2pPr lvl="1"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2pPr>
            <a:lvl3pPr lvl="2"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3pPr>
            <a:lvl4pPr lvl="3"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4pPr>
            <a:lvl5pPr lvl="4"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5pPr>
            <a:lvl6pPr lvl="5"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6pPr>
            <a:lvl7pPr lvl="6"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7pPr>
            <a:lvl8pPr lvl="7"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8pPr>
            <a:lvl9pPr lvl="8" algn="l">
              <a:lnSpc>
                <a:spcPct val="100000"/>
              </a:lnSpc>
              <a:spcBef>
                <a:spcPts val="0"/>
              </a:spcBef>
              <a:spcAft>
                <a:spcPts val="0"/>
              </a:spcAft>
              <a:buClr>
                <a:schemeClr val="lt1"/>
              </a:buClr>
              <a:buSzPts val="2400"/>
              <a:buFont typeface="Montserrat"/>
              <a:buNone/>
              <a:defRPr b="1" sz="2400">
                <a:solidFill>
                  <a:schemeClr val="lt1"/>
                </a:solidFill>
                <a:latin typeface="Montserrat"/>
                <a:ea typeface="Montserrat"/>
                <a:cs typeface="Montserrat"/>
                <a:sym typeface="Montserrat"/>
              </a:defRPr>
            </a:lvl9pPr>
          </a:lstStyle>
          <a:p/>
        </p:txBody>
      </p:sp>
      <p:sp>
        <p:nvSpPr>
          <p:cNvPr id="14" name="Google Shape;14;p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8" name="Shape 48"/>
        <p:cNvGrpSpPr/>
        <p:nvPr/>
      </p:nvGrpSpPr>
      <p:grpSpPr>
        <a:xfrm>
          <a:off x="0" y="0"/>
          <a:ext cx="0" cy="0"/>
          <a:chOff x="0" y="0"/>
          <a:chExt cx="0" cy="0"/>
        </a:xfrm>
      </p:grpSpPr>
      <p:sp>
        <p:nvSpPr>
          <p:cNvPr id="49" name="Google Shape;49;p11"/>
          <p:cNvSpPr txBox="1"/>
          <p:nvPr>
            <p:ph hasCustomPrompt="1" type="title"/>
          </p:nvPr>
        </p:nvSpPr>
        <p:spPr>
          <a:xfrm>
            <a:off x="311700" y="999925"/>
            <a:ext cx="8520600" cy="214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0"/>
              <a:buFont typeface="Montserrat"/>
              <a:buNone/>
              <a:defRPr sz="14000">
                <a:latin typeface="Montserrat"/>
                <a:ea typeface="Montserrat"/>
                <a:cs typeface="Montserrat"/>
                <a:sym typeface="Montserrat"/>
              </a:defRPr>
            </a:lvl1pPr>
            <a:lvl2pPr lvl="1" algn="ctr">
              <a:lnSpc>
                <a:spcPct val="100000"/>
              </a:lnSpc>
              <a:spcBef>
                <a:spcPts val="0"/>
              </a:spcBef>
              <a:spcAft>
                <a:spcPts val="0"/>
              </a:spcAft>
              <a:buSzPts val="14000"/>
              <a:buFont typeface="Montserrat"/>
              <a:buNone/>
              <a:defRPr sz="14000">
                <a:latin typeface="Montserrat"/>
                <a:ea typeface="Montserrat"/>
                <a:cs typeface="Montserrat"/>
                <a:sym typeface="Montserrat"/>
              </a:defRPr>
            </a:lvl2pPr>
            <a:lvl3pPr lvl="2" algn="ctr">
              <a:lnSpc>
                <a:spcPct val="100000"/>
              </a:lnSpc>
              <a:spcBef>
                <a:spcPts val="0"/>
              </a:spcBef>
              <a:spcAft>
                <a:spcPts val="0"/>
              </a:spcAft>
              <a:buSzPts val="14000"/>
              <a:buFont typeface="Montserrat"/>
              <a:buNone/>
              <a:defRPr sz="14000">
                <a:latin typeface="Montserrat"/>
                <a:ea typeface="Montserrat"/>
                <a:cs typeface="Montserrat"/>
                <a:sym typeface="Montserrat"/>
              </a:defRPr>
            </a:lvl3pPr>
            <a:lvl4pPr lvl="3" algn="ctr">
              <a:lnSpc>
                <a:spcPct val="100000"/>
              </a:lnSpc>
              <a:spcBef>
                <a:spcPts val="0"/>
              </a:spcBef>
              <a:spcAft>
                <a:spcPts val="0"/>
              </a:spcAft>
              <a:buSzPts val="14000"/>
              <a:buFont typeface="Montserrat"/>
              <a:buNone/>
              <a:defRPr sz="14000">
                <a:latin typeface="Montserrat"/>
                <a:ea typeface="Montserrat"/>
                <a:cs typeface="Montserrat"/>
                <a:sym typeface="Montserrat"/>
              </a:defRPr>
            </a:lvl4pPr>
            <a:lvl5pPr lvl="4" algn="ctr">
              <a:lnSpc>
                <a:spcPct val="100000"/>
              </a:lnSpc>
              <a:spcBef>
                <a:spcPts val="0"/>
              </a:spcBef>
              <a:spcAft>
                <a:spcPts val="0"/>
              </a:spcAft>
              <a:buSzPts val="14000"/>
              <a:buFont typeface="Montserrat"/>
              <a:buNone/>
              <a:defRPr sz="14000">
                <a:latin typeface="Montserrat"/>
                <a:ea typeface="Montserrat"/>
                <a:cs typeface="Montserrat"/>
                <a:sym typeface="Montserrat"/>
              </a:defRPr>
            </a:lvl5pPr>
            <a:lvl6pPr lvl="5" algn="ctr">
              <a:lnSpc>
                <a:spcPct val="100000"/>
              </a:lnSpc>
              <a:spcBef>
                <a:spcPts val="0"/>
              </a:spcBef>
              <a:spcAft>
                <a:spcPts val="0"/>
              </a:spcAft>
              <a:buSzPts val="14000"/>
              <a:buFont typeface="Montserrat"/>
              <a:buNone/>
              <a:defRPr sz="14000">
                <a:latin typeface="Montserrat"/>
                <a:ea typeface="Montserrat"/>
                <a:cs typeface="Montserrat"/>
                <a:sym typeface="Montserrat"/>
              </a:defRPr>
            </a:lvl6pPr>
            <a:lvl7pPr lvl="6" algn="ctr">
              <a:lnSpc>
                <a:spcPct val="100000"/>
              </a:lnSpc>
              <a:spcBef>
                <a:spcPts val="0"/>
              </a:spcBef>
              <a:spcAft>
                <a:spcPts val="0"/>
              </a:spcAft>
              <a:buSzPts val="14000"/>
              <a:buFont typeface="Montserrat"/>
              <a:buNone/>
              <a:defRPr sz="14000">
                <a:latin typeface="Montserrat"/>
                <a:ea typeface="Montserrat"/>
                <a:cs typeface="Montserrat"/>
                <a:sym typeface="Montserrat"/>
              </a:defRPr>
            </a:lvl7pPr>
            <a:lvl8pPr lvl="7" algn="ctr">
              <a:lnSpc>
                <a:spcPct val="100000"/>
              </a:lnSpc>
              <a:spcBef>
                <a:spcPts val="0"/>
              </a:spcBef>
              <a:spcAft>
                <a:spcPts val="0"/>
              </a:spcAft>
              <a:buSzPts val="14000"/>
              <a:buFont typeface="Montserrat"/>
              <a:buNone/>
              <a:defRPr sz="14000">
                <a:latin typeface="Montserrat"/>
                <a:ea typeface="Montserrat"/>
                <a:cs typeface="Montserrat"/>
                <a:sym typeface="Montserrat"/>
              </a:defRPr>
            </a:lvl8pPr>
            <a:lvl9pPr lvl="8" algn="ctr">
              <a:lnSpc>
                <a:spcPct val="100000"/>
              </a:lnSpc>
              <a:spcBef>
                <a:spcPts val="0"/>
              </a:spcBef>
              <a:spcAft>
                <a:spcPts val="0"/>
              </a:spcAft>
              <a:buSzPts val="14000"/>
              <a:buFont typeface="Montserrat"/>
              <a:buNone/>
              <a:defRPr sz="14000">
                <a:latin typeface="Montserrat"/>
                <a:ea typeface="Montserrat"/>
                <a:cs typeface="Montserrat"/>
                <a:sym typeface="Montserrat"/>
              </a:defRPr>
            </a:lvl9pPr>
          </a:lstStyle>
          <a:p>
            <a:r>
              <a:t>xx%</a:t>
            </a:r>
          </a:p>
        </p:txBody>
      </p:sp>
      <p:sp>
        <p:nvSpPr>
          <p:cNvPr id="50" name="Google Shape;50;p11"/>
          <p:cNvSpPr txBox="1"/>
          <p:nvPr>
            <p:ph idx="1" type="body"/>
          </p:nvPr>
        </p:nvSpPr>
        <p:spPr>
          <a:xfrm>
            <a:off x="311700" y="32284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highlight>
                  <a:srgbClr val="EAD1DC"/>
                </a:highlight>
              </a:defRPr>
            </a:lvl1pPr>
            <a:lvl2pPr indent="-317500" lvl="1" marL="914400" algn="ctr">
              <a:lnSpc>
                <a:spcPct val="115000"/>
              </a:lnSpc>
              <a:spcBef>
                <a:spcPts val="1600"/>
              </a:spcBef>
              <a:spcAft>
                <a:spcPts val="0"/>
              </a:spcAft>
              <a:buSzPts val="1400"/>
              <a:buChar char="○"/>
              <a:defRPr>
                <a:highlight>
                  <a:srgbClr val="EAD1DC"/>
                </a:highlight>
              </a:defRPr>
            </a:lvl2pPr>
            <a:lvl3pPr indent="-317500" lvl="2" marL="1371600" algn="ctr">
              <a:lnSpc>
                <a:spcPct val="115000"/>
              </a:lnSpc>
              <a:spcBef>
                <a:spcPts val="1600"/>
              </a:spcBef>
              <a:spcAft>
                <a:spcPts val="0"/>
              </a:spcAft>
              <a:buSzPts val="1400"/>
              <a:buChar char="■"/>
              <a:defRPr>
                <a:highlight>
                  <a:srgbClr val="EAD1DC"/>
                </a:highlight>
              </a:defRPr>
            </a:lvl3pPr>
            <a:lvl4pPr indent="-317500" lvl="3" marL="1828800" algn="ctr">
              <a:lnSpc>
                <a:spcPct val="115000"/>
              </a:lnSpc>
              <a:spcBef>
                <a:spcPts val="1600"/>
              </a:spcBef>
              <a:spcAft>
                <a:spcPts val="0"/>
              </a:spcAft>
              <a:buSzPts val="1400"/>
              <a:buChar char="●"/>
              <a:defRPr>
                <a:highlight>
                  <a:srgbClr val="EAD1DC"/>
                </a:highlight>
              </a:defRPr>
            </a:lvl4pPr>
            <a:lvl5pPr indent="-317500" lvl="4" marL="2286000" algn="ctr">
              <a:lnSpc>
                <a:spcPct val="115000"/>
              </a:lnSpc>
              <a:spcBef>
                <a:spcPts val="1600"/>
              </a:spcBef>
              <a:spcAft>
                <a:spcPts val="0"/>
              </a:spcAft>
              <a:buSzPts val="1400"/>
              <a:buChar char="○"/>
              <a:defRPr>
                <a:highlight>
                  <a:srgbClr val="EAD1DC"/>
                </a:highlight>
              </a:defRPr>
            </a:lvl5pPr>
            <a:lvl6pPr indent="-317500" lvl="5" marL="2743200" algn="ctr">
              <a:lnSpc>
                <a:spcPct val="115000"/>
              </a:lnSpc>
              <a:spcBef>
                <a:spcPts val="1600"/>
              </a:spcBef>
              <a:spcAft>
                <a:spcPts val="0"/>
              </a:spcAft>
              <a:buSzPts val="1400"/>
              <a:buChar char="■"/>
              <a:defRPr>
                <a:highlight>
                  <a:srgbClr val="EAD1DC"/>
                </a:highlight>
              </a:defRPr>
            </a:lvl6pPr>
            <a:lvl7pPr indent="-317500" lvl="6" marL="3200400" algn="ctr">
              <a:lnSpc>
                <a:spcPct val="115000"/>
              </a:lnSpc>
              <a:spcBef>
                <a:spcPts val="1600"/>
              </a:spcBef>
              <a:spcAft>
                <a:spcPts val="0"/>
              </a:spcAft>
              <a:buSzPts val="1400"/>
              <a:buChar char="●"/>
              <a:defRPr>
                <a:highlight>
                  <a:srgbClr val="EAD1DC"/>
                </a:highlight>
              </a:defRPr>
            </a:lvl7pPr>
            <a:lvl8pPr indent="-317500" lvl="7" marL="3657600" algn="ctr">
              <a:lnSpc>
                <a:spcPct val="115000"/>
              </a:lnSpc>
              <a:spcBef>
                <a:spcPts val="1600"/>
              </a:spcBef>
              <a:spcAft>
                <a:spcPts val="0"/>
              </a:spcAft>
              <a:buSzPts val="1400"/>
              <a:buChar char="○"/>
              <a:defRPr>
                <a:highlight>
                  <a:srgbClr val="EAD1DC"/>
                </a:highlight>
              </a:defRPr>
            </a:lvl8pPr>
            <a:lvl9pPr indent="-317500" lvl="8" marL="4114800" algn="ctr">
              <a:lnSpc>
                <a:spcPct val="115000"/>
              </a:lnSpc>
              <a:spcBef>
                <a:spcPts val="1600"/>
              </a:spcBef>
              <a:spcAft>
                <a:spcPts val="1600"/>
              </a:spcAft>
              <a:buSzPts val="1400"/>
              <a:buChar char="■"/>
              <a:defRPr>
                <a:highlight>
                  <a:srgbClr val="EAD1DC"/>
                </a:highlight>
              </a:defRPr>
            </a:lvl9pPr>
          </a:lstStyle>
          <a:p/>
        </p:txBody>
      </p:sp>
      <p:sp>
        <p:nvSpPr>
          <p:cNvPr id="51" name="Google Shape;51;p1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 name="Shape 52"/>
        <p:cNvGrpSpPr/>
        <p:nvPr/>
      </p:nvGrpSpPr>
      <p:grpSpPr>
        <a:xfrm>
          <a:off x="0" y="0"/>
          <a:ext cx="0" cy="0"/>
          <a:chOff x="0" y="0"/>
          <a:chExt cx="0" cy="0"/>
        </a:xfrm>
      </p:grpSpPr>
      <p:sp>
        <p:nvSpPr>
          <p:cNvPr id="53" name="Google Shape;53;p12"/>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5" name="Shape 15"/>
        <p:cNvGrpSpPr/>
        <p:nvPr/>
      </p:nvGrpSpPr>
      <p:grpSpPr>
        <a:xfrm>
          <a:off x="0" y="0"/>
          <a:ext cx="0" cy="0"/>
          <a:chOff x="0" y="0"/>
          <a:chExt cx="0" cy="0"/>
        </a:xfrm>
      </p:grpSpPr>
      <p:sp>
        <p:nvSpPr>
          <p:cNvPr id="16" name="Google Shape;16;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17" name="Google Shape;17;p3"/>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Font typeface="Josefin Sans"/>
              <a:buChar char="➔"/>
              <a:defRPr>
                <a:latin typeface="Josefin Sans"/>
                <a:ea typeface="Josefin Sans"/>
                <a:cs typeface="Josefin Sans"/>
                <a:sym typeface="Josefin Sans"/>
              </a:defRPr>
            </a:lvl1pPr>
            <a:lvl2pPr indent="-317500" lvl="1" marL="9144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2pPr>
            <a:lvl3pPr indent="-317500" lvl="2" marL="13716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3pPr>
            <a:lvl4pPr indent="-317500" lvl="3" marL="18288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4pPr>
            <a:lvl5pPr indent="-317500" lvl="4" marL="22860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5pPr>
            <a:lvl6pPr indent="-317500" lvl="5" marL="27432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6pPr>
            <a:lvl7pPr indent="-317500" lvl="6" marL="32004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7pPr>
            <a:lvl8pPr indent="-317500" lvl="7" marL="3657600" algn="l">
              <a:lnSpc>
                <a:spcPct val="115000"/>
              </a:lnSpc>
              <a:spcBef>
                <a:spcPts val="1600"/>
              </a:spcBef>
              <a:spcAft>
                <a:spcPts val="0"/>
              </a:spcAft>
              <a:buSzPts val="1400"/>
              <a:buFont typeface="Josefin Sans"/>
              <a:buChar char="◆"/>
              <a:defRPr>
                <a:latin typeface="Josefin Sans"/>
                <a:ea typeface="Josefin Sans"/>
                <a:cs typeface="Josefin Sans"/>
                <a:sym typeface="Josefin Sans"/>
              </a:defRPr>
            </a:lvl8pPr>
            <a:lvl9pPr indent="-317500" lvl="8" marL="4114800" algn="l">
              <a:lnSpc>
                <a:spcPct val="115000"/>
              </a:lnSpc>
              <a:spcBef>
                <a:spcPts val="1600"/>
              </a:spcBef>
              <a:spcAft>
                <a:spcPts val="1600"/>
              </a:spcAft>
              <a:buSzPts val="1400"/>
              <a:buFont typeface="Josefin Sans"/>
              <a:buChar char="●"/>
              <a:defRPr>
                <a:latin typeface="Josefin Sans"/>
                <a:ea typeface="Josefin Sans"/>
                <a:cs typeface="Josefin Sans"/>
                <a:sym typeface="Josefin Sans"/>
              </a:defRPr>
            </a:lvl9pPr>
          </a:lstStyle>
          <a:p/>
        </p:txBody>
      </p:sp>
      <p:sp>
        <p:nvSpPr>
          <p:cNvPr id="18" name="Google Shape;18;p3"/>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9" name="Shape 19"/>
        <p:cNvGrpSpPr/>
        <p:nvPr/>
      </p:nvGrpSpPr>
      <p:grpSpPr>
        <a:xfrm>
          <a:off x="0" y="0"/>
          <a:ext cx="0" cy="0"/>
          <a:chOff x="0" y="0"/>
          <a:chExt cx="0" cy="0"/>
        </a:xfrm>
      </p:grpSpPr>
      <p:sp>
        <p:nvSpPr>
          <p:cNvPr id="20" name="Google Shape;20;p4"/>
          <p:cNvSpPr/>
          <p:nvPr/>
        </p:nvSpPr>
        <p:spPr>
          <a:xfrm>
            <a:off x="4572000" y="-75"/>
            <a:ext cx="4572000" cy="5143500"/>
          </a:xfrm>
          <a:prstGeom prst="rect">
            <a:avLst/>
          </a:prstGeom>
          <a:solidFill>
            <a:srgbClr val="F4CC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1" name="Google Shape;21;p4"/>
          <p:cNvCxnSpPr/>
          <p:nvPr/>
        </p:nvCxnSpPr>
        <p:spPr>
          <a:xfrm>
            <a:off x="5029675" y="4495500"/>
            <a:ext cx="468300" cy="0"/>
          </a:xfrm>
          <a:prstGeom prst="straightConnector1">
            <a:avLst/>
          </a:prstGeom>
          <a:noFill/>
          <a:ln cap="flat" cmpd="sng" w="19050">
            <a:solidFill>
              <a:schemeClr val="dk2"/>
            </a:solidFill>
            <a:prstDash val="solid"/>
            <a:round/>
            <a:headEnd len="sm" w="sm" type="none"/>
            <a:tailEnd len="sm" w="sm" type="none"/>
          </a:ln>
        </p:spPr>
      </p:cxnSp>
      <p:sp>
        <p:nvSpPr>
          <p:cNvPr id="22" name="Google Shape;22;p4"/>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23" name="Google Shape;23;p4"/>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24" name="Google Shape;24;p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highlight>
                  <a:schemeClr val="lt1"/>
                </a:highlight>
              </a:defRPr>
            </a:lvl1pPr>
            <a:lvl2pPr indent="-317500" lvl="1" marL="914400" algn="l">
              <a:lnSpc>
                <a:spcPct val="115000"/>
              </a:lnSpc>
              <a:spcBef>
                <a:spcPts val="1600"/>
              </a:spcBef>
              <a:spcAft>
                <a:spcPts val="0"/>
              </a:spcAft>
              <a:buSzPts val="1400"/>
              <a:buChar char="○"/>
              <a:defRPr>
                <a:highlight>
                  <a:schemeClr val="lt1"/>
                </a:highlight>
              </a:defRPr>
            </a:lvl2pPr>
            <a:lvl3pPr indent="-317500" lvl="2" marL="1371600" algn="l">
              <a:lnSpc>
                <a:spcPct val="115000"/>
              </a:lnSpc>
              <a:spcBef>
                <a:spcPts val="1600"/>
              </a:spcBef>
              <a:spcAft>
                <a:spcPts val="0"/>
              </a:spcAft>
              <a:buSzPts val="1400"/>
              <a:buChar char="■"/>
              <a:defRPr>
                <a:highlight>
                  <a:schemeClr val="lt1"/>
                </a:highlight>
              </a:defRPr>
            </a:lvl3pPr>
            <a:lvl4pPr indent="-317500" lvl="3" marL="1828800" algn="l">
              <a:lnSpc>
                <a:spcPct val="115000"/>
              </a:lnSpc>
              <a:spcBef>
                <a:spcPts val="1600"/>
              </a:spcBef>
              <a:spcAft>
                <a:spcPts val="0"/>
              </a:spcAft>
              <a:buSzPts val="1400"/>
              <a:buChar char="●"/>
              <a:defRPr>
                <a:highlight>
                  <a:schemeClr val="lt1"/>
                </a:highlight>
              </a:defRPr>
            </a:lvl4pPr>
            <a:lvl5pPr indent="-317500" lvl="4" marL="2286000" algn="l">
              <a:lnSpc>
                <a:spcPct val="115000"/>
              </a:lnSpc>
              <a:spcBef>
                <a:spcPts val="1600"/>
              </a:spcBef>
              <a:spcAft>
                <a:spcPts val="0"/>
              </a:spcAft>
              <a:buSzPts val="1400"/>
              <a:buChar char="○"/>
              <a:defRPr>
                <a:highlight>
                  <a:schemeClr val="lt1"/>
                </a:highlight>
              </a:defRPr>
            </a:lvl5pPr>
            <a:lvl6pPr indent="-317500" lvl="5" marL="2743200" algn="l">
              <a:lnSpc>
                <a:spcPct val="115000"/>
              </a:lnSpc>
              <a:spcBef>
                <a:spcPts val="1600"/>
              </a:spcBef>
              <a:spcAft>
                <a:spcPts val="0"/>
              </a:spcAft>
              <a:buSzPts val="1400"/>
              <a:buChar char="■"/>
              <a:defRPr>
                <a:highlight>
                  <a:schemeClr val="lt1"/>
                </a:highlight>
              </a:defRPr>
            </a:lvl6pPr>
            <a:lvl7pPr indent="-317500" lvl="6" marL="3200400" algn="l">
              <a:lnSpc>
                <a:spcPct val="115000"/>
              </a:lnSpc>
              <a:spcBef>
                <a:spcPts val="1600"/>
              </a:spcBef>
              <a:spcAft>
                <a:spcPts val="0"/>
              </a:spcAft>
              <a:buSzPts val="1400"/>
              <a:buChar char="●"/>
              <a:defRPr>
                <a:highlight>
                  <a:schemeClr val="lt1"/>
                </a:highlight>
              </a:defRPr>
            </a:lvl7pPr>
            <a:lvl8pPr indent="-317500" lvl="7" marL="3657600" algn="l">
              <a:lnSpc>
                <a:spcPct val="115000"/>
              </a:lnSpc>
              <a:spcBef>
                <a:spcPts val="1600"/>
              </a:spcBef>
              <a:spcAft>
                <a:spcPts val="0"/>
              </a:spcAft>
              <a:buSzPts val="1400"/>
              <a:buChar char="○"/>
              <a:defRPr>
                <a:highlight>
                  <a:schemeClr val="lt1"/>
                </a:highlight>
              </a:defRPr>
            </a:lvl8pPr>
            <a:lvl9pPr indent="-317500" lvl="8" marL="4114800" algn="l">
              <a:lnSpc>
                <a:spcPct val="115000"/>
              </a:lnSpc>
              <a:spcBef>
                <a:spcPts val="1600"/>
              </a:spcBef>
              <a:spcAft>
                <a:spcPts val="1600"/>
              </a:spcAft>
              <a:buSzPts val="1400"/>
              <a:buChar char="■"/>
              <a:defRPr>
                <a:highlight>
                  <a:schemeClr val="lt1"/>
                </a:highlight>
              </a:defRPr>
            </a:lvl9pPr>
          </a:lstStyle>
          <a:p/>
        </p:txBody>
      </p:sp>
      <p:sp>
        <p:nvSpPr>
          <p:cNvPr id="25" name="Google Shape;25;p4"/>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rgbClr val="A2C4C9"/>
        </a:solidFill>
      </p:bgPr>
    </p:bg>
    <p:spTree>
      <p:nvGrpSpPr>
        <p:cNvPr id="26" name="Shape 26"/>
        <p:cNvGrpSpPr/>
        <p:nvPr/>
      </p:nvGrpSpPr>
      <p:grpSpPr>
        <a:xfrm>
          <a:off x="0" y="0"/>
          <a:ext cx="0" cy="0"/>
          <a:chOff x="0" y="0"/>
          <a:chExt cx="0" cy="0"/>
        </a:xfrm>
      </p:grpSpPr>
      <p:sp>
        <p:nvSpPr>
          <p:cNvPr id="27" name="Google Shape;27;p5"/>
          <p:cNvSpPr txBox="1"/>
          <p:nvPr>
            <p:ph type="title"/>
          </p:nvPr>
        </p:nvSpPr>
        <p:spPr>
          <a:xfrm>
            <a:off x="490250" y="526350"/>
            <a:ext cx="56187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1pPr>
            <a:lvl2pPr lvl="1"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2pPr>
            <a:lvl3pPr lvl="2"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3pPr>
            <a:lvl4pPr lvl="3"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4pPr>
            <a:lvl5pPr lvl="4"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5pPr>
            <a:lvl6pPr lvl="5"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6pPr>
            <a:lvl7pPr lvl="6"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7pPr>
            <a:lvl8pPr lvl="7"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8pPr>
            <a:lvl9pPr lvl="8" algn="l">
              <a:lnSpc>
                <a:spcPct val="100000"/>
              </a:lnSpc>
              <a:spcBef>
                <a:spcPts val="0"/>
              </a:spcBef>
              <a:spcAft>
                <a:spcPts val="0"/>
              </a:spcAft>
              <a:buClr>
                <a:schemeClr val="lt1"/>
              </a:buClr>
              <a:buSzPts val="5400"/>
              <a:buFont typeface="Playfair Display"/>
              <a:buNone/>
              <a:defRPr sz="5400">
                <a:solidFill>
                  <a:schemeClr val="lt1"/>
                </a:solidFill>
                <a:latin typeface="Playfair Display"/>
                <a:ea typeface="Playfair Display"/>
                <a:cs typeface="Playfair Display"/>
                <a:sym typeface="Playfair Display"/>
              </a:defRPr>
            </a:lvl9pPr>
          </a:lstStyle>
          <a:p/>
        </p:txBody>
      </p:sp>
      <p:sp>
        <p:nvSpPr>
          <p:cNvPr id="28" name="Google Shape;28;p5"/>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rgbClr val="CFE2F3"/>
        </a:solidFill>
      </p:bgPr>
    </p:bg>
    <p:spTree>
      <p:nvGrpSpPr>
        <p:cNvPr id="29" name="Shape 29"/>
        <p:cNvGrpSpPr/>
        <p:nvPr/>
      </p:nvGrpSpPr>
      <p:grpSpPr>
        <a:xfrm>
          <a:off x="0" y="0"/>
          <a:ext cx="0" cy="0"/>
          <a:chOff x="0" y="0"/>
          <a:chExt cx="0" cy="0"/>
        </a:xfrm>
      </p:grpSpPr>
      <p:sp>
        <p:nvSpPr>
          <p:cNvPr id="30" name="Google Shape;30;p6"/>
          <p:cNvSpPr/>
          <p:nvPr/>
        </p:nvSpPr>
        <p:spPr>
          <a:xfrm rot="5400000">
            <a:off x="4550700" y="-498600"/>
            <a:ext cx="42600" cy="8455800"/>
          </a:xfrm>
          <a:prstGeom prst="rect">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6"/>
          <p:cNvSpPr txBox="1"/>
          <p:nvPr>
            <p:ph type="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1pPr>
            <a:lvl2pPr lvl="1"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2pPr>
            <a:lvl3pPr lvl="2"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3pPr>
            <a:lvl4pPr lvl="3"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4pPr>
            <a:lvl5pPr lvl="4"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5pPr>
            <a:lvl6pPr lvl="5"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6pPr>
            <a:lvl7pPr lvl="6"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7pPr>
            <a:lvl8pPr lvl="7"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8pPr>
            <a:lvl9pPr lvl="8" algn="ctr">
              <a:lnSpc>
                <a:spcPct val="100000"/>
              </a:lnSpc>
              <a:spcBef>
                <a:spcPts val="0"/>
              </a:spcBef>
              <a:spcAft>
                <a:spcPts val="0"/>
              </a:spcAft>
              <a:buSzPts val="4800"/>
              <a:buFont typeface="Playfair Display"/>
              <a:buNone/>
              <a:defRPr b="1" sz="4800">
                <a:latin typeface="Playfair Display"/>
                <a:ea typeface="Playfair Display"/>
                <a:cs typeface="Playfair Display"/>
                <a:sym typeface="Playfair Display"/>
              </a:defRPr>
            </a:lvl9pPr>
          </a:lstStyle>
          <a:p/>
        </p:txBody>
      </p:sp>
      <p:sp>
        <p:nvSpPr>
          <p:cNvPr id="32" name="Google Shape;32;p6"/>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33" name="Shape 33"/>
        <p:cNvGrpSpPr/>
        <p:nvPr/>
      </p:nvGrpSpPr>
      <p:grpSpPr>
        <a:xfrm>
          <a:off x="0" y="0"/>
          <a:ext cx="0" cy="0"/>
          <a:chOff x="0" y="0"/>
          <a:chExt cx="0" cy="0"/>
        </a:xfrm>
      </p:grpSpPr>
      <p:sp>
        <p:nvSpPr>
          <p:cNvPr id="34" name="Google Shape;34;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5" name="Google Shape;35;p7"/>
          <p:cNvSpPr txBox="1"/>
          <p:nvPr>
            <p:ph idx="1" type="body"/>
          </p:nvPr>
        </p:nvSpPr>
        <p:spPr>
          <a:xfrm>
            <a:off x="311700" y="1234050"/>
            <a:ext cx="3999900" cy="3334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6" name="Google Shape;36;p7"/>
          <p:cNvSpPr txBox="1"/>
          <p:nvPr>
            <p:ph idx="2" type="body"/>
          </p:nvPr>
        </p:nvSpPr>
        <p:spPr>
          <a:xfrm>
            <a:off x="4832400" y="1234050"/>
            <a:ext cx="3999900" cy="33348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7" name="Google Shape;37;p7"/>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8" name="Shape 38"/>
        <p:cNvGrpSpPr/>
        <p:nvPr/>
      </p:nvGrpSpPr>
      <p:grpSpPr>
        <a:xfrm>
          <a:off x="0" y="0"/>
          <a:ext cx="0" cy="0"/>
          <a:chOff x="0" y="0"/>
          <a:chExt cx="0" cy="0"/>
        </a:xfrm>
      </p:grpSpPr>
      <p:sp>
        <p:nvSpPr>
          <p:cNvPr id="39" name="Google Shape;39;p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40" name="Google Shape;40;p8"/>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41" name="Shape 41"/>
        <p:cNvGrpSpPr/>
        <p:nvPr/>
      </p:nvGrpSpPr>
      <p:grpSpPr>
        <a:xfrm>
          <a:off x="0" y="0"/>
          <a:ext cx="0" cy="0"/>
          <a:chOff x="0" y="0"/>
          <a:chExt cx="0" cy="0"/>
        </a:xfrm>
      </p:grpSpPr>
      <p:sp>
        <p:nvSpPr>
          <p:cNvPr id="42" name="Google Shape;42;p9"/>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43" name="Google Shape;43;p9"/>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44" name="Google Shape;44;p9"/>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5" name="Shape 45"/>
        <p:cNvGrpSpPr/>
        <p:nvPr/>
      </p:nvGrpSpPr>
      <p:grpSpPr>
        <a:xfrm>
          <a:off x="0" y="0"/>
          <a:ext cx="0" cy="0"/>
          <a:chOff x="0" y="0"/>
          <a:chExt cx="0" cy="0"/>
        </a:xfrm>
      </p:grpSpPr>
      <p:sp>
        <p:nvSpPr>
          <p:cNvPr id="46" name="Google Shape;46;p10"/>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highlight>
                  <a:srgbClr val="EAD1DC"/>
                </a:highlight>
              </a:defRPr>
            </a:lvl1pPr>
          </a:lstStyle>
          <a:p/>
        </p:txBody>
      </p:sp>
      <p:sp>
        <p:nvSpPr>
          <p:cNvPr id="47" name="Google Shape;47;p10"/>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op">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rgbClr val="EAD1DC"/>
                </a:highlight>
                <a:latin typeface="Oswald"/>
                <a:ea typeface="Oswald"/>
                <a:cs typeface="Oswald"/>
                <a:sym typeface="Oswald"/>
              </a:defRPr>
            </a:lvl1pPr>
            <a:lvl2pPr lvl="1"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2pPr>
            <a:lvl3pPr lvl="2"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3pPr>
            <a:lvl4pPr lvl="3"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4pPr>
            <a:lvl5pPr lvl="4"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5pPr>
            <a:lvl6pPr lvl="5"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6pPr>
            <a:lvl7pPr lvl="6"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7pPr>
            <a:lvl8pPr lvl="7"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8pPr>
            <a:lvl9pPr lvl="8" marR="0" rtl="0" algn="l">
              <a:lnSpc>
                <a:spcPct val="100000"/>
              </a:lnSpc>
              <a:spcBef>
                <a:spcPts val="0"/>
              </a:spcBef>
              <a:spcAft>
                <a:spcPts val="0"/>
              </a:spcAft>
              <a:buClr>
                <a:schemeClr val="dk2"/>
              </a:buClr>
              <a:buSzPts val="3000"/>
              <a:buFont typeface="Oswald"/>
              <a:buNone/>
              <a:defRPr b="0" i="0" sz="3000" u="none" cap="none" strike="noStrike">
                <a:solidFill>
                  <a:schemeClr val="dk2"/>
                </a:solidFill>
                <a:highlight>
                  <a:schemeClr val="dk1"/>
                </a:highlight>
                <a:latin typeface="Oswald"/>
                <a:ea typeface="Oswald"/>
                <a:cs typeface="Oswald"/>
                <a:sym typeface="Oswald"/>
              </a:defRPr>
            </a:lvl9pPr>
          </a:lstStyle>
          <a:p/>
        </p:txBody>
      </p:sp>
      <p:sp>
        <p:nvSpPr>
          <p:cNvPr id="7" name="Google Shape;7;p1"/>
          <p:cNvSpPr txBox="1"/>
          <p:nvPr>
            <p:ph idx="1" type="body"/>
          </p:nvPr>
        </p:nvSpPr>
        <p:spPr>
          <a:xfrm>
            <a:off x="311700" y="1234075"/>
            <a:ext cx="8520600" cy="33348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Playfair Display"/>
              <a:buChar char="●"/>
              <a:defRPr b="0" i="0" sz="1800" u="none" cap="none" strike="noStrike">
                <a:solidFill>
                  <a:schemeClr val="dk2"/>
                </a:solidFill>
                <a:latin typeface="Playfair Display"/>
                <a:ea typeface="Playfair Display"/>
                <a:cs typeface="Playfair Display"/>
                <a:sym typeface="Playfair Display"/>
              </a:defRPr>
            </a:lvl1pPr>
            <a:lvl2pPr indent="-317500" lvl="1" marL="9144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2pPr>
            <a:lvl3pPr indent="-317500" lvl="2" marL="13716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3pPr>
            <a:lvl4pPr indent="-317500" lvl="3" marL="18288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4pPr>
            <a:lvl5pPr indent="-317500" lvl="4" marL="22860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5pPr>
            <a:lvl6pPr indent="-317500" lvl="5" marL="27432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6pPr>
            <a:lvl7pPr indent="-317500" lvl="6" marL="32004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7pPr>
            <a:lvl8pPr indent="-317500" lvl="7" marL="3657600" marR="0" rtl="0" algn="l">
              <a:lnSpc>
                <a:spcPct val="115000"/>
              </a:lnSpc>
              <a:spcBef>
                <a:spcPts val="1600"/>
              </a:spcBef>
              <a:spcAft>
                <a:spcPts val="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8pPr>
            <a:lvl9pPr indent="-317500" lvl="8" marL="4114800" marR="0" rtl="0" algn="l">
              <a:lnSpc>
                <a:spcPct val="115000"/>
              </a:lnSpc>
              <a:spcBef>
                <a:spcPts val="1600"/>
              </a:spcBef>
              <a:spcAft>
                <a:spcPts val="1600"/>
              </a:spcAft>
              <a:buClr>
                <a:schemeClr val="dk2"/>
              </a:buClr>
              <a:buSzPts val="1400"/>
              <a:buFont typeface="Playfair Display"/>
              <a:buChar char="■"/>
              <a:defRPr b="0" i="0" sz="1400" u="none" cap="none" strike="noStrike">
                <a:solidFill>
                  <a:schemeClr val="dk2"/>
                </a:solidFill>
                <a:latin typeface="Playfair Display"/>
                <a:ea typeface="Playfair Display"/>
                <a:cs typeface="Playfair Display"/>
                <a:sym typeface="Playfair Display"/>
              </a:defRPr>
            </a:lvl9pPr>
          </a:lstStyle>
          <a:p/>
        </p:txBody>
      </p:sp>
      <p:sp>
        <p:nvSpPr>
          <p:cNvPr id="8" name="Google Shape;8;p1"/>
          <p:cNvSpPr txBox="1"/>
          <p:nvPr>
            <p:ph idx="12" type="sldNum"/>
          </p:nvPr>
        </p:nvSpPr>
        <p:spPr>
          <a:xfrm>
            <a:off x="8497999" y="4688759"/>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Playfair Display"/>
                <a:ea typeface="Playfair Display"/>
                <a:cs typeface="Playfair Display"/>
                <a:sym typeface="Playfair Display"/>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7.png"/></Relationships>
</file>

<file path=ppt/slides/_rels/slide100.xml.rels><?xml version="1.0" encoding="UTF-8" standalone="yes"?><Relationships xmlns="http://schemas.openxmlformats.org/package/2006/relationships"><Relationship Id="rId11" Type="http://schemas.openxmlformats.org/officeDocument/2006/relationships/hyperlink" Target="https://www.color-blindness.com/coblis-color-blindness-simulator/" TargetMode="External"/><Relationship Id="rId10" Type="http://schemas.openxmlformats.org/officeDocument/2006/relationships/image" Target="../media/image144.png"/><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36.png"/><Relationship Id="rId4" Type="http://schemas.openxmlformats.org/officeDocument/2006/relationships/image" Target="../media/image134.png"/><Relationship Id="rId9" Type="http://schemas.openxmlformats.org/officeDocument/2006/relationships/image" Target="../media/image147.png"/><Relationship Id="rId5" Type="http://schemas.openxmlformats.org/officeDocument/2006/relationships/image" Target="../media/image135.png"/><Relationship Id="rId6" Type="http://schemas.openxmlformats.org/officeDocument/2006/relationships/image" Target="../media/image130.png"/><Relationship Id="rId7" Type="http://schemas.openxmlformats.org/officeDocument/2006/relationships/image" Target="../media/image148.png"/><Relationship Id="rId8" Type="http://schemas.openxmlformats.org/officeDocument/2006/relationships/image" Target="../media/image137.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46.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9.png"/><Relationship Id="rId4" Type="http://schemas.openxmlformats.org/officeDocument/2006/relationships/image" Target="../media/image150.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hyperlink" Target="https://drive.google.com/file/d/1HjBJoGnn_d2XJj3miUrmnFaMR_o1NqLa/view?usp=sharing" TargetMode="External"/><Relationship Id="rId4" Type="http://schemas.openxmlformats.org/officeDocument/2006/relationships/hyperlink" Target="http://drive.google.com/file/d/1HjBJoGnn_d2XJj3miUrmnFaMR_o1NqLa/view" TargetMode="External"/><Relationship Id="rId5" Type="http://schemas.openxmlformats.org/officeDocument/2006/relationships/image" Target="../media/image15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3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5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hyperlink" Target="https://drive.google.com/file/d/1H33uYINTdZX5aShIHE7ee6gDPMlRFZo6/view?usp=sharing" TargetMode="External"/><Relationship Id="rId4" Type="http://schemas.openxmlformats.org/officeDocument/2006/relationships/hyperlink" Target="https://drive.google.com/file/d/1t8uXRTAXx5z_c5qF9ETYuJ961Cceq114/view?usp=sharing" TargetMode="External"/><Relationship Id="rId5" Type="http://schemas.openxmlformats.org/officeDocument/2006/relationships/hyperlink" Target="https://drive.google.com/file/d/1t8uXRTAXx5z_c5qF9ETYuJ961Cceq114/view?usp=sharing" TargetMode="External"/><Relationship Id="rId6" Type="http://schemas.openxmlformats.org/officeDocument/2006/relationships/hyperlink" Target="https://drive.google.com/file/d/1QuM8FVzzyS4ZJEvmss0LelqbEQn09nLI/view?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6.png"/><Relationship Id="rId5" Type="http://schemas.openxmlformats.org/officeDocument/2006/relationships/image" Target="../media/image1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41.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hyperlink" Target="https://www.pakurangaathletics.nz/" TargetMode="External"/><Relationship Id="rId4" Type="http://schemas.openxmlformats.org/officeDocument/2006/relationships/hyperlink" Target="https://www.acaclub.co.nz/" TargetMode="External"/><Relationship Id="rId5" Type="http://schemas.openxmlformats.org/officeDocument/2006/relationships/hyperlink" Target="https://athleticsnelson.co.nz/" TargetMode="External"/><Relationship Id="rId6" Type="http://schemas.openxmlformats.org/officeDocument/2006/relationships/hyperlink" Target="https://clubweymouth.co.nz/"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2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1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20.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hyperlink" Target="https://drive.google.com/file/d/1HT0Wh38D4BkhhD_lEVT459nVYXC3ffk9/view?usp=sharing" TargetMode="External"/><Relationship Id="rId4"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2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2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9.png"/><Relationship Id="rId4"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31.png"/><Relationship Id="rId4" Type="http://schemas.openxmlformats.org/officeDocument/2006/relationships/image" Target="../media/image34.png"/><Relationship Id="rId5" Type="http://schemas.openxmlformats.org/officeDocument/2006/relationships/image" Target="../media/image3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35.png"/><Relationship Id="rId4" Type="http://schemas.openxmlformats.org/officeDocument/2006/relationships/hyperlink" Target="https://my.logomakr.com/give_credit/" TargetMode="Externa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3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40.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hyperlink" Target="https://www.draw.io/" TargetMode="External"/><Relationship Id="rId4" Type="http://schemas.openxmlformats.org/officeDocument/2006/relationships/image" Target="../media/image3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44.png"/><Relationship Id="rId4" Type="http://schemas.openxmlformats.org/officeDocument/2006/relationships/image" Target="../media/image4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4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1" Type="http://schemas.openxmlformats.org/officeDocument/2006/relationships/image" Target="../media/image142.png"/><Relationship Id="rId10" Type="http://schemas.openxmlformats.org/officeDocument/2006/relationships/hyperlink" Target="https://www.pexels.com/photo/track-and-fields-2079612/" TargetMode="External"/><Relationship Id="rId13" Type="http://schemas.openxmlformats.org/officeDocument/2006/relationships/hyperlink" Target="https://www.pexels.com/photo/active-activity-adults-athlete-424725/" TargetMode="External"/><Relationship Id="rId12" Type="http://schemas.openxmlformats.org/officeDocument/2006/relationships/hyperlink" Target="https://www.pexels.com/photo/people-doing-marathon-618612/" TargetMode="External"/><Relationship Id="rId1" Type="http://schemas.openxmlformats.org/officeDocument/2006/relationships/slideLayout" Target="../slideLayouts/slideLayout2.xml"/><Relationship Id="rId2" Type="http://schemas.openxmlformats.org/officeDocument/2006/relationships/notesSlide" Target="../notesSlides/notesSlide61.xml"/><Relationship Id="rId3" Type="http://schemas.openxmlformats.org/officeDocument/2006/relationships/image" Target="../media/image143.png"/><Relationship Id="rId4" Type="http://schemas.openxmlformats.org/officeDocument/2006/relationships/image" Target="../media/image140.png"/><Relationship Id="rId9" Type="http://schemas.openxmlformats.org/officeDocument/2006/relationships/image" Target="../media/image107.png"/><Relationship Id="rId5" Type="http://schemas.openxmlformats.org/officeDocument/2006/relationships/image" Target="../media/image145.png"/><Relationship Id="rId6" Type="http://schemas.openxmlformats.org/officeDocument/2006/relationships/hyperlink" Target="https://www.pexels.com/photo/club-course-equipment-exercise-424732/" TargetMode="External"/><Relationship Id="rId7" Type="http://schemas.openxmlformats.org/officeDocument/2006/relationships/hyperlink" Target="https://www.pexels.com/photo/activity-adult-alone-athlete-424762/" TargetMode="External"/><Relationship Id="rId8" Type="http://schemas.openxmlformats.org/officeDocument/2006/relationships/hyperlink" Target="https://www.pexels.com/photo/time-lapse-photo-of-man-riding-on-bicycle-733748/"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48.png"/><Relationship Id="rId4" Type="http://schemas.openxmlformats.org/officeDocument/2006/relationships/image" Target="../media/image107.png"/><Relationship Id="rId5" Type="http://schemas.openxmlformats.org/officeDocument/2006/relationships/image" Target="../media/image92.png"/><Relationship Id="rId6" Type="http://schemas.openxmlformats.org/officeDocument/2006/relationships/image" Target="../media/image4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47.png"/><Relationship Id="rId4" Type="http://schemas.openxmlformats.org/officeDocument/2006/relationships/image" Target="../media/image45.png"/><Relationship Id="rId9" Type="http://schemas.openxmlformats.org/officeDocument/2006/relationships/image" Target="../media/image52.png"/><Relationship Id="rId5" Type="http://schemas.openxmlformats.org/officeDocument/2006/relationships/image" Target="../media/image46.png"/><Relationship Id="rId6" Type="http://schemas.openxmlformats.org/officeDocument/2006/relationships/image" Target="../media/image53.png"/><Relationship Id="rId7" Type="http://schemas.openxmlformats.org/officeDocument/2006/relationships/image" Target="../media/image64.png"/><Relationship Id="rId8"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93.png"/><Relationship Id="rId4" Type="http://schemas.openxmlformats.org/officeDocument/2006/relationships/image" Target="../media/image66.png"/><Relationship Id="rId5" Type="http://schemas.openxmlformats.org/officeDocument/2006/relationships/image" Target="../media/image5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58.png"/><Relationship Id="rId4" Type="http://schemas.openxmlformats.org/officeDocument/2006/relationships/image" Target="../media/image57.png"/><Relationship Id="rId5" Type="http://schemas.openxmlformats.org/officeDocument/2006/relationships/image" Target="../media/image6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69.png"/><Relationship Id="rId4" Type="http://schemas.openxmlformats.org/officeDocument/2006/relationships/image" Target="../media/image55.png"/><Relationship Id="rId5" Type="http://schemas.openxmlformats.org/officeDocument/2006/relationships/image" Target="../media/image5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59.png"/><Relationship Id="rId4" Type="http://schemas.openxmlformats.org/officeDocument/2006/relationships/image" Target="../media/image63.png"/><Relationship Id="rId5" Type="http://schemas.openxmlformats.org/officeDocument/2006/relationships/image" Target="../media/image62.png"/><Relationship Id="rId6" Type="http://schemas.openxmlformats.org/officeDocument/2006/relationships/image" Target="../media/image6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6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67.png"/><Relationship Id="rId4" Type="http://schemas.openxmlformats.org/officeDocument/2006/relationships/image" Target="../media/image7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94.png"/><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81.png"/><Relationship Id="rId4" Type="http://schemas.openxmlformats.org/officeDocument/2006/relationships/image" Target="../media/image68.png"/><Relationship Id="rId5" Type="http://schemas.openxmlformats.org/officeDocument/2006/relationships/image" Target="../media/image118.png"/><Relationship Id="rId6" Type="http://schemas.openxmlformats.org/officeDocument/2006/relationships/image" Target="../media/image70.png"/><Relationship Id="rId7" Type="http://schemas.openxmlformats.org/officeDocument/2006/relationships/image" Target="../media/image7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86.png"/><Relationship Id="rId4" Type="http://schemas.openxmlformats.org/officeDocument/2006/relationships/image" Target="../media/image73.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71.png"/><Relationship Id="rId4" Type="http://schemas.openxmlformats.org/officeDocument/2006/relationships/image" Target="../media/image82.png"/><Relationship Id="rId5" Type="http://schemas.openxmlformats.org/officeDocument/2006/relationships/image" Target="../media/image75.png"/><Relationship Id="rId6" Type="http://schemas.openxmlformats.org/officeDocument/2006/relationships/image" Target="../media/image77.png"/><Relationship Id="rId7" Type="http://schemas.openxmlformats.org/officeDocument/2006/relationships/image" Target="../media/image80.png"/><Relationship Id="rId8" Type="http://schemas.openxmlformats.org/officeDocument/2006/relationships/image" Target="../media/image7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78.png"/><Relationship Id="rId4" Type="http://schemas.openxmlformats.org/officeDocument/2006/relationships/image" Target="../media/image84.png"/><Relationship Id="rId5" Type="http://schemas.openxmlformats.org/officeDocument/2006/relationships/image" Target="../media/image83.png"/><Relationship Id="rId6" Type="http://schemas.openxmlformats.org/officeDocument/2006/relationships/image" Target="../media/image114.png"/><Relationship Id="rId7" Type="http://schemas.openxmlformats.org/officeDocument/2006/relationships/image" Target="../media/image9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 Id="rId3" Type="http://schemas.openxmlformats.org/officeDocument/2006/relationships/image" Target="../media/image91.png"/><Relationship Id="rId4" Type="http://schemas.openxmlformats.org/officeDocument/2006/relationships/image" Target="../media/image8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91.png"/><Relationship Id="rId4"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96.png"/><Relationship Id="rId4" Type="http://schemas.openxmlformats.org/officeDocument/2006/relationships/image" Target="../media/image133.png"/><Relationship Id="rId5" Type="http://schemas.openxmlformats.org/officeDocument/2006/relationships/image" Target="../media/image10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 Id="rId3" Type="http://schemas.openxmlformats.org/officeDocument/2006/relationships/image" Target="../media/image138.png"/><Relationship Id="rId4" Type="http://schemas.openxmlformats.org/officeDocument/2006/relationships/image" Target="../media/image85.png"/><Relationship Id="rId5" Type="http://schemas.openxmlformats.org/officeDocument/2006/relationships/image" Target="../media/image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9.xml"/><Relationship Id="rId3" Type="http://schemas.openxmlformats.org/officeDocument/2006/relationships/image" Target="../media/image90.png"/><Relationship Id="rId4" Type="http://schemas.openxmlformats.org/officeDocument/2006/relationships/image" Target="../media/image8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4.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0.xml"/><Relationship Id="rId3" Type="http://schemas.openxmlformats.org/officeDocument/2006/relationships/image" Target="../media/image97.png"/><Relationship Id="rId4" Type="http://schemas.openxmlformats.org/officeDocument/2006/relationships/image" Target="../media/image99.png"/><Relationship Id="rId5"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1.xml"/><Relationship Id="rId3" Type="http://schemas.openxmlformats.org/officeDocument/2006/relationships/image" Target="../media/image98.png"/><Relationship Id="rId4" Type="http://schemas.openxmlformats.org/officeDocument/2006/relationships/image" Target="../media/image100.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2.xml"/><Relationship Id="rId3" Type="http://schemas.openxmlformats.org/officeDocument/2006/relationships/image" Target="../media/image105.png"/><Relationship Id="rId4" Type="http://schemas.openxmlformats.org/officeDocument/2006/relationships/image" Target="../media/image103.png"/><Relationship Id="rId5" Type="http://schemas.openxmlformats.org/officeDocument/2006/relationships/image" Target="../media/image101.png"/><Relationship Id="rId6" Type="http://schemas.openxmlformats.org/officeDocument/2006/relationships/image" Target="../media/image1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11.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 Id="rId3" Type="http://schemas.openxmlformats.org/officeDocument/2006/relationships/image" Target="../media/image117.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5.xml"/><Relationship Id="rId3" Type="http://schemas.openxmlformats.org/officeDocument/2006/relationships/image" Target="../media/image109.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 Id="rId3" Type="http://schemas.openxmlformats.org/officeDocument/2006/relationships/image" Target="../media/image110.png"/><Relationship Id="rId4" Type="http://schemas.openxmlformats.org/officeDocument/2006/relationships/image" Target="../media/image108.png"/><Relationship Id="rId5" Type="http://schemas.openxmlformats.org/officeDocument/2006/relationships/image" Target="../media/image111.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 Id="rId3" Type="http://schemas.openxmlformats.org/officeDocument/2006/relationships/image" Target="../media/image141.png"/><Relationship Id="rId4" Type="http://schemas.openxmlformats.org/officeDocument/2006/relationships/image" Target="../media/image11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 Id="rId3" Type="http://schemas.openxmlformats.org/officeDocument/2006/relationships/image" Target="../media/image120.png"/><Relationship Id="rId4" Type="http://schemas.openxmlformats.org/officeDocument/2006/relationships/image" Target="../media/image115.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9.xml"/><Relationship Id="rId3" Type="http://schemas.openxmlformats.org/officeDocument/2006/relationships/image" Target="../media/image119.png"/><Relationship Id="rId4"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0.xml"/><Relationship Id="rId3" Type="http://schemas.openxmlformats.org/officeDocument/2006/relationships/image" Target="../media/image116.png"/><Relationship Id="rId4" Type="http://schemas.openxmlformats.org/officeDocument/2006/relationships/image" Target="../media/image113.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 Id="rId3" Type="http://schemas.openxmlformats.org/officeDocument/2006/relationships/image" Target="../media/image122.png"/><Relationship Id="rId4" Type="http://schemas.openxmlformats.org/officeDocument/2006/relationships/image" Target="../media/image14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2.xml"/><Relationship Id="rId3" Type="http://schemas.openxmlformats.org/officeDocument/2006/relationships/image" Target="../media/image119.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25.png"/><Relationship Id="rId4" Type="http://schemas.openxmlformats.org/officeDocument/2006/relationships/image" Target="../media/image126.png"/><Relationship Id="rId5" Type="http://schemas.openxmlformats.org/officeDocument/2006/relationships/image" Target="../media/image123.png"/><Relationship Id="rId6" Type="http://schemas.openxmlformats.org/officeDocument/2006/relationships/image" Target="../media/image12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21.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5.xml"/><Relationship Id="rId3" Type="http://schemas.openxmlformats.org/officeDocument/2006/relationships/image" Target="../media/image139.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24.png"/><Relationship Id="rId4" Type="http://schemas.openxmlformats.org/officeDocument/2006/relationships/image" Target="../media/image132.png"/><Relationship Id="rId5" Type="http://schemas.openxmlformats.org/officeDocument/2006/relationships/image" Target="../media/image127.png"/><Relationship Id="rId6" Type="http://schemas.openxmlformats.org/officeDocument/2006/relationships/image" Target="../media/image13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hyperlink" Target="https://www.w3schools.com/" TargetMode="External"/><Relationship Id="rId4" Type="http://schemas.openxmlformats.org/officeDocument/2006/relationships/hyperlink" Target="http://stackoverflow.com" TargetMode="External"/><Relationship Id="rId5" Type="http://schemas.openxmlformats.org/officeDocument/2006/relationships/hyperlink" Target="https://my.logomakr.com/how-to-give-credit/" TargetMode="External"/><Relationship Id="rId6" Type="http://schemas.openxmlformats.org/officeDocument/2006/relationships/image" Target="../media/image12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hyperlink" Target="http://pexels.com/" TargetMode="External"/><Relationship Id="rId4" Type="http://schemas.openxmlformats.org/officeDocument/2006/relationships/image" Target="../media/image15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 name="Shape 57"/>
        <p:cNvGrpSpPr/>
        <p:nvPr/>
      </p:nvGrpSpPr>
      <p:grpSpPr>
        <a:xfrm>
          <a:off x="0" y="0"/>
          <a:ext cx="0" cy="0"/>
          <a:chOff x="0" y="0"/>
          <a:chExt cx="0" cy="0"/>
        </a:xfrm>
      </p:grpSpPr>
      <p:sp>
        <p:nvSpPr>
          <p:cNvPr id="58" name="Google Shape;58;p13"/>
          <p:cNvSpPr txBox="1"/>
          <p:nvPr>
            <p:ph type="ctrTitle"/>
          </p:nvPr>
        </p:nvSpPr>
        <p:spPr>
          <a:xfrm>
            <a:off x="344250" y="1403850"/>
            <a:ext cx="8455500" cy="214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800"/>
              <a:buNone/>
            </a:pPr>
            <a:r>
              <a:rPr lang="en" sz="5600"/>
              <a:t>Ormiston Athletics Club</a:t>
            </a:r>
            <a:br>
              <a:rPr lang="en" sz="4800"/>
            </a:br>
            <a:r>
              <a:rPr lang="en" sz="2400"/>
              <a:t>Lia Arroyo</a:t>
            </a:r>
            <a:endParaRPr sz="2400"/>
          </a:p>
        </p:txBody>
      </p:sp>
      <p:sp>
        <p:nvSpPr>
          <p:cNvPr id="59" name="Google Shape;59;p13"/>
          <p:cNvSpPr txBox="1"/>
          <p:nvPr>
            <p:ph idx="1" type="subTitle"/>
          </p:nvPr>
        </p:nvSpPr>
        <p:spPr>
          <a:xfrm>
            <a:off x="344250" y="3550650"/>
            <a:ext cx="4910100" cy="577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Clr>
                <a:schemeClr val="dk2"/>
              </a:buClr>
              <a:buSzPts val="1100"/>
              <a:buFont typeface="Arial"/>
              <a:buNone/>
            </a:pPr>
            <a:r>
              <a:rPr lang="en">
                <a:solidFill>
                  <a:schemeClr val="dk2"/>
                </a:solidFill>
                <a:latin typeface="Playfair Display"/>
                <a:ea typeface="Playfair Display"/>
                <a:cs typeface="Playfair Display"/>
                <a:sym typeface="Playfair Display"/>
              </a:rPr>
              <a:t>AS #91891, #91892, #91893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Auckland City Athletics Club - Homepage</a:t>
            </a:r>
            <a:endParaRPr/>
          </a:p>
        </p:txBody>
      </p:sp>
      <p:pic>
        <p:nvPicPr>
          <p:cNvPr id="146" name="Google Shape;146;p22"/>
          <p:cNvPicPr preferRelativeResize="0"/>
          <p:nvPr/>
        </p:nvPicPr>
        <p:blipFill rotWithShape="1">
          <a:blip r:embed="rId3">
            <a:alphaModFix/>
          </a:blip>
          <a:srcRect b="0" l="0" r="0" t="0"/>
          <a:stretch/>
        </p:blipFill>
        <p:spPr>
          <a:xfrm>
            <a:off x="209525" y="1103450"/>
            <a:ext cx="6449251" cy="3465425"/>
          </a:xfrm>
          <a:prstGeom prst="rect">
            <a:avLst/>
          </a:prstGeom>
          <a:noFill/>
          <a:ln>
            <a:noFill/>
          </a:ln>
        </p:spPr>
      </p:pic>
      <p:sp>
        <p:nvSpPr>
          <p:cNvPr id="147" name="Google Shape;147;p22"/>
          <p:cNvSpPr txBox="1"/>
          <p:nvPr>
            <p:ph idx="1" type="body"/>
          </p:nvPr>
        </p:nvSpPr>
        <p:spPr>
          <a:xfrm>
            <a:off x="6755800" y="1449325"/>
            <a:ext cx="2217600" cy="15906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‘Join Now’ button and ‘Registration’ button is towards the top right corner of website. They both lead to the same page.</a:t>
            </a:r>
            <a:endParaRPr sz="1400"/>
          </a:p>
        </p:txBody>
      </p:sp>
      <p:cxnSp>
        <p:nvCxnSpPr>
          <p:cNvPr id="148" name="Google Shape;148;p22"/>
          <p:cNvCxnSpPr>
            <a:stCxn id="147" idx="1"/>
            <a:endCxn id="149" idx="3"/>
          </p:cNvCxnSpPr>
          <p:nvPr/>
        </p:nvCxnSpPr>
        <p:spPr>
          <a:xfrm flipH="1">
            <a:off x="5597800" y="2244625"/>
            <a:ext cx="1158000" cy="146700"/>
          </a:xfrm>
          <a:prstGeom prst="straightConnector1">
            <a:avLst/>
          </a:prstGeom>
          <a:noFill/>
          <a:ln cap="flat" cmpd="sng" w="19050">
            <a:solidFill>
              <a:srgbClr val="E06666"/>
            </a:solidFill>
            <a:prstDash val="solid"/>
            <a:round/>
            <a:headEnd len="sm" w="sm" type="none"/>
            <a:tailEnd len="med" w="med" type="stealth"/>
          </a:ln>
        </p:spPr>
      </p:cxnSp>
      <p:sp>
        <p:nvSpPr>
          <p:cNvPr id="150" name="Google Shape;150;p22"/>
          <p:cNvSpPr/>
          <p:nvPr/>
        </p:nvSpPr>
        <p:spPr>
          <a:xfrm>
            <a:off x="209525" y="1924650"/>
            <a:ext cx="6387300" cy="26442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22"/>
          <p:cNvSpPr/>
          <p:nvPr/>
        </p:nvSpPr>
        <p:spPr>
          <a:xfrm>
            <a:off x="4791525" y="2211000"/>
            <a:ext cx="806400" cy="360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22"/>
          <p:cNvSpPr/>
          <p:nvPr/>
        </p:nvSpPr>
        <p:spPr>
          <a:xfrm>
            <a:off x="209525" y="1262025"/>
            <a:ext cx="6387300" cy="572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22"/>
          <p:cNvSpPr txBox="1"/>
          <p:nvPr>
            <p:ph idx="1" type="body"/>
          </p:nvPr>
        </p:nvSpPr>
        <p:spPr>
          <a:xfrm>
            <a:off x="6755800" y="55775"/>
            <a:ext cx="2217600" cy="13512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Header with navigation bar, website name and logo. “HOME” is a different shade of blue as it is the active page.</a:t>
            </a:r>
            <a:endParaRPr sz="1400"/>
          </a:p>
        </p:txBody>
      </p:sp>
      <p:cxnSp>
        <p:nvCxnSpPr>
          <p:cNvPr id="153" name="Google Shape;153;p22"/>
          <p:cNvCxnSpPr>
            <a:stCxn id="152" idx="1"/>
          </p:cNvCxnSpPr>
          <p:nvPr/>
        </p:nvCxnSpPr>
        <p:spPr>
          <a:xfrm flipH="1">
            <a:off x="3133900" y="731375"/>
            <a:ext cx="3621900" cy="857100"/>
          </a:xfrm>
          <a:prstGeom prst="straightConnector1">
            <a:avLst/>
          </a:prstGeom>
          <a:noFill/>
          <a:ln cap="flat" cmpd="sng" w="19050">
            <a:solidFill>
              <a:srgbClr val="E06666"/>
            </a:solidFill>
            <a:prstDash val="solid"/>
            <a:round/>
            <a:headEnd len="sm" w="sm" type="none"/>
            <a:tailEnd len="med" w="med" type="stealth"/>
          </a:ln>
        </p:spPr>
      </p:cxnSp>
      <p:sp>
        <p:nvSpPr>
          <p:cNvPr id="154" name="Google Shape;154;p22"/>
          <p:cNvSpPr txBox="1"/>
          <p:nvPr>
            <p:ph idx="1" type="body"/>
          </p:nvPr>
        </p:nvSpPr>
        <p:spPr>
          <a:xfrm>
            <a:off x="6755800" y="3063625"/>
            <a:ext cx="2217600" cy="8751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hero image of what seems to be the club members/staff</a:t>
            </a:r>
            <a:endParaRPr sz="1400"/>
          </a:p>
        </p:txBody>
      </p:sp>
      <p:cxnSp>
        <p:nvCxnSpPr>
          <p:cNvPr id="155" name="Google Shape;155;p22"/>
          <p:cNvCxnSpPr>
            <a:stCxn id="154" idx="1"/>
          </p:cNvCxnSpPr>
          <p:nvPr/>
        </p:nvCxnSpPr>
        <p:spPr>
          <a:xfrm flipH="1">
            <a:off x="5223100" y="3501175"/>
            <a:ext cx="1532700" cy="11400"/>
          </a:xfrm>
          <a:prstGeom prst="straightConnector1">
            <a:avLst/>
          </a:prstGeom>
          <a:noFill/>
          <a:ln cap="flat" cmpd="sng" w="19050">
            <a:solidFill>
              <a:srgbClr val="E06666"/>
            </a:solidFill>
            <a:prstDash val="solid"/>
            <a:round/>
            <a:headEnd len="sm" w="sm" type="none"/>
            <a:tailEnd len="med" w="med" type="stealth"/>
          </a:ln>
        </p:spPr>
      </p:cxnSp>
      <p:sp>
        <p:nvSpPr>
          <p:cNvPr id="156" name="Google Shape;156;p22"/>
          <p:cNvSpPr txBox="1"/>
          <p:nvPr>
            <p:ph idx="1" type="body"/>
          </p:nvPr>
        </p:nvSpPr>
        <p:spPr>
          <a:xfrm>
            <a:off x="6755800" y="4004562"/>
            <a:ext cx="2217600" cy="11028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Blurb / latest blog post on top of hero image with link to programmes for the following months</a:t>
            </a:r>
            <a:endParaRPr sz="1400"/>
          </a:p>
        </p:txBody>
      </p:sp>
      <p:cxnSp>
        <p:nvCxnSpPr>
          <p:cNvPr id="157" name="Google Shape;157;p22"/>
          <p:cNvCxnSpPr>
            <a:endCxn id="158" idx="3"/>
          </p:cNvCxnSpPr>
          <p:nvPr/>
        </p:nvCxnSpPr>
        <p:spPr>
          <a:xfrm rot="10800000">
            <a:off x="3485800" y="2344025"/>
            <a:ext cx="3270000" cy="1710000"/>
          </a:xfrm>
          <a:prstGeom prst="straightConnector1">
            <a:avLst/>
          </a:prstGeom>
          <a:noFill/>
          <a:ln cap="flat" cmpd="sng" w="19050">
            <a:solidFill>
              <a:srgbClr val="E06666"/>
            </a:solidFill>
            <a:prstDash val="solid"/>
            <a:round/>
            <a:headEnd len="sm" w="sm" type="none"/>
            <a:tailEnd len="med" w="med" type="stealth"/>
          </a:ln>
        </p:spPr>
      </p:cxnSp>
      <p:sp>
        <p:nvSpPr>
          <p:cNvPr id="158" name="Google Shape;158;p22"/>
          <p:cNvSpPr/>
          <p:nvPr/>
        </p:nvSpPr>
        <p:spPr>
          <a:xfrm>
            <a:off x="963700" y="1906475"/>
            <a:ext cx="2522100" cy="875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22"/>
          <p:cNvSpPr/>
          <p:nvPr/>
        </p:nvSpPr>
        <p:spPr>
          <a:xfrm>
            <a:off x="4572000" y="1691850"/>
            <a:ext cx="531000" cy="180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60" name="Google Shape;160;p22"/>
          <p:cNvCxnSpPr>
            <a:stCxn id="147" idx="1"/>
            <a:endCxn id="159" idx="3"/>
          </p:cNvCxnSpPr>
          <p:nvPr/>
        </p:nvCxnSpPr>
        <p:spPr>
          <a:xfrm rot="10800000">
            <a:off x="5103100" y="1782025"/>
            <a:ext cx="1652700" cy="4626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8" name="Shape 1128"/>
        <p:cNvGrpSpPr/>
        <p:nvPr/>
      </p:nvGrpSpPr>
      <p:grpSpPr>
        <a:xfrm>
          <a:off x="0" y="0"/>
          <a:ext cx="0" cy="0"/>
          <a:chOff x="0" y="0"/>
          <a:chExt cx="0" cy="0"/>
        </a:xfrm>
      </p:grpSpPr>
      <p:sp>
        <p:nvSpPr>
          <p:cNvPr id="1129" name="Google Shape;1129;p112"/>
          <p:cNvSpPr txBox="1"/>
          <p:nvPr>
            <p:ph type="title"/>
          </p:nvPr>
        </p:nvSpPr>
        <p:spPr>
          <a:xfrm>
            <a:off x="311700" y="42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Colour Blindness Simulator</a:t>
            </a:r>
            <a:endParaRPr/>
          </a:p>
        </p:txBody>
      </p:sp>
      <p:pic>
        <p:nvPicPr>
          <p:cNvPr id="1130" name="Google Shape;1130;p112"/>
          <p:cNvPicPr preferRelativeResize="0"/>
          <p:nvPr/>
        </p:nvPicPr>
        <p:blipFill rotWithShape="1">
          <a:blip r:embed="rId3">
            <a:alphaModFix/>
          </a:blip>
          <a:srcRect b="0" l="0" r="0" t="0"/>
          <a:stretch/>
        </p:blipFill>
        <p:spPr>
          <a:xfrm>
            <a:off x="75388" y="651884"/>
            <a:ext cx="2265759" cy="1166386"/>
          </a:xfrm>
          <a:prstGeom prst="rect">
            <a:avLst/>
          </a:prstGeom>
          <a:noFill/>
          <a:ln>
            <a:noFill/>
          </a:ln>
        </p:spPr>
      </p:pic>
      <p:pic>
        <p:nvPicPr>
          <p:cNvPr id="1131" name="Google Shape;1131;p112"/>
          <p:cNvPicPr preferRelativeResize="0"/>
          <p:nvPr/>
        </p:nvPicPr>
        <p:blipFill rotWithShape="1">
          <a:blip r:embed="rId4">
            <a:alphaModFix/>
          </a:blip>
          <a:srcRect b="0" l="0" r="0" t="0"/>
          <a:stretch/>
        </p:blipFill>
        <p:spPr>
          <a:xfrm>
            <a:off x="48512" y="2382125"/>
            <a:ext cx="2265762" cy="1167475"/>
          </a:xfrm>
          <a:prstGeom prst="rect">
            <a:avLst/>
          </a:prstGeom>
          <a:noFill/>
          <a:ln>
            <a:noFill/>
          </a:ln>
        </p:spPr>
      </p:pic>
      <p:pic>
        <p:nvPicPr>
          <p:cNvPr id="1132" name="Google Shape;1132;p112"/>
          <p:cNvPicPr preferRelativeResize="0"/>
          <p:nvPr/>
        </p:nvPicPr>
        <p:blipFill rotWithShape="1">
          <a:blip r:embed="rId5">
            <a:alphaModFix/>
          </a:blip>
          <a:srcRect b="0" l="0" r="0" t="0"/>
          <a:stretch/>
        </p:blipFill>
        <p:spPr>
          <a:xfrm>
            <a:off x="2501774" y="2417196"/>
            <a:ext cx="2221393" cy="1166383"/>
          </a:xfrm>
          <a:prstGeom prst="rect">
            <a:avLst/>
          </a:prstGeom>
          <a:noFill/>
          <a:ln>
            <a:noFill/>
          </a:ln>
        </p:spPr>
      </p:pic>
      <p:pic>
        <p:nvPicPr>
          <p:cNvPr id="1133" name="Google Shape;1133;p112"/>
          <p:cNvPicPr preferRelativeResize="0"/>
          <p:nvPr/>
        </p:nvPicPr>
        <p:blipFill rotWithShape="1">
          <a:blip r:embed="rId6">
            <a:alphaModFix/>
          </a:blip>
          <a:srcRect b="0" l="0" r="0" t="0"/>
          <a:stretch/>
        </p:blipFill>
        <p:spPr>
          <a:xfrm>
            <a:off x="4535668" y="2383232"/>
            <a:ext cx="2214832" cy="1166367"/>
          </a:xfrm>
          <a:prstGeom prst="rect">
            <a:avLst/>
          </a:prstGeom>
          <a:noFill/>
          <a:ln>
            <a:noFill/>
          </a:ln>
        </p:spPr>
      </p:pic>
      <p:pic>
        <p:nvPicPr>
          <p:cNvPr id="1134" name="Google Shape;1134;p112"/>
          <p:cNvPicPr preferRelativeResize="0"/>
          <p:nvPr/>
        </p:nvPicPr>
        <p:blipFill rotWithShape="1">
          <a:blip r:embed="rId7">
            <a:alphaModFix/>
          </a:blip>
          <a:srcRect b="0" l="0" r="0" t="0"/>
          <a:stretch/>
        </p:blipFill>
        <p:spPr>
          <a:xfrm>
            <a:off x="6861847" y="2361400"/>
            <a:ext cx="2265776" cy="1188193"/>
          </a:xfrm>
          <a:prstGeom prst="rect">
            <a:avLst/>
          </a:prstGeom>
          <a:noFill/>
          <a:ln>
            <a:noFill/>
          </a:ln>
        </p:spPr>
      </p:pic>
      <p:sp>
        <p:nvSpPr>
          <p:cNvPr id="1135" name="Google Shape;1135;p112"/>
          <p:cNvSpPr/>
          <p:nvPr/>
        </p:nvSpPr>
        <p:spPr>
          <a:xfrm>
            <a:off x="4521338" y="3957614"/>
            <a:ext cx="2265775" cy="1183527"/>
          </a:xfrm>
          <a:prstGeom prst="rect">
            <a:avLst/>
          </a:prstGeom>
          <a:noFill/>
          <a:ln>
            <a:noFill/>
          </a:ln>
        </p:spPr>
      </p:sp>
      <p:pic>
        <p:nvPicPr>
          <p:cNvPr id="1136" name="Google Shape;1136;p112"/>
          <p:cNvPicPr preferRelativeResize="0"/>
          <p:nvPr/>
        </p:nvPicPr>
        <p:blipFill rotWithShape="1">
          <a:blip r:embed="rId8">
            <a:alphaModFix/>
          </a:blip>
          <a:srcRect b="0" l="0" r="0" t="0"/>
          <a:stretch/>
        </p:blipFill>
        <p:spPr>
          <a:xfrm>
            <a:off x="6739450" y="3959263"/>
            <a:ext cx="2265775" cy="1180220"/>
          </a:xfrm>
          <a:prstGeom prst="rect">
            <a:avLst/>
          </a:prstGeom>
          <a:noFill/>
          <a:ln>
            <a:noFill/>
          </a:ln>
        </p:spPr>
      </p:pic>
      <p:pic>
        <p:nvPicPr>
          <p:cNvPr id="1137" name="Google Shape;1137;p112"/>
          <p:cNvPicPr preferRelativeResize="0"/>
          <p:nvPr/>
        </p:nvPicPr>
        <p:blipFill rotWithShape="1">
          <a:blip r:embed="rId9">
            <a:alphaModFix/>
          </a:blip>
          <a:srcRect b="0" l="0" r="0" t="0"/>
          <a:stretch/>
        </p:blipFill>
        <p:spPr>
          <a:xfrm>
            <a:off x="2277735" y="3955287"/>
            <a:ext cx="2265801" cy="1188200"/>
          </a:xfrm>
          <a:prstGeom prst="rect">
            <a:avLst/>
          </a:prstGeom>
          <a:noFill/>
          <a:ln>
            <a:noFill/>
          </a:ln>
        </p:spPr>
      </p:pic>
      <p:sp>
        <p:nvSpPr>
          <p:cNvPr id="1138" name="Google Shape;1138;p112"/>
          <p:cNvSpPr txBox="1"/>
          <p:nvPr>
            <p:ph idx="1" type="body"/>
          </p:nvPr>
        </p:nvSpPr>
        <p:spPr>
          <a:xfrm>
            <a:off x="100825" y="88050"/>
            <a:ext cx="22149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Normal</a:t>
            </a:r>
            <a:endParaRPr sz="1200"/>
          </a:p>
        </p:txBody>
      </p:sp>
      <p:sp>
        <p:nvSpPr>
          <p:cNvPr id="1139" name="Google Shape;1139;p112"/>
          <p:cNvSpPr txBox="1"/>
          <p:nvPr>
            <p:ph idx="1" type="body"/>
          </p:nvPr>
        </p:nvSpPr>
        <p:spPr>
          <a:xfrm>
            <a:off x="131113" y="1989509"/>
            <a:ext cx="20271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Red-Weak/Protanomaly</a:t>
            </a:r>
            <a:endParaRPr sz="1200"/>
          </a:p>
        </p:txBody>
      </p:sp>
      <p:sp>
        <p:nvSpPr>
          <p:cNvPr id="1140" name="Google Shape;1140;p112"/>
          <p:cNvSpPr txBox="1"/>
          <p:nvPr>
            <p:ph idx="1" type="body"/>
          </p:nvPr>
        </p:nvSpPr>
        <p:spPr>
          <a:xfrm>
            <a:off x="2247288" y="1977100"/>
            <a:ext cx="22215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Green-Weak/Deuteranomaly</a:t>
            </a:r>
            <a:endParaRPr sz="1200"/>
          </a:p>
        </p:txBody>
      </p:sp>
      <p:sp>
        <p:nvSpPr>
          <p:cNvPr id="1141" name="Google Shape;1141;p112"/>
          <p:cNvSpPr txBox="1"/>
          <p:nvPr>
            <p:ph idx="1" type="body"/>
          </p:nvPr>
        </p:nvSpPr>
        <p:spPr>
          <a:xfrm>
            <a:off x="4557863" y="1977100"/>
            <a:ext cx="22149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Blue-Weak/Tritanomaly</a:t>
            </a:r>
            <a:endParaRPr sz="1200"/>
          </a:p>
        </p:txBody>
      </p:sp>
      <p:sp>
        <p:nvSpPr>
          <p:cNvPr id="1142" name="Google Shape;1142;p112"/>
          <p:cNvSpPr txBox="1"/>
          <p:nvPr>
            <p:ph idx="1" type="body"/>
          </p:nvPr>
        </p:nvSpPr>
        <p:spPr>
          <a:xfrm>
            <a:off x="6861838" y="1977100"/>
            <a:ext cx="22149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Red-Blind/Protanopia</a:t>
            </a:r>
            <a:endParaRPr sz="1200"/>
          </a:p>
        </p:txBody>
      </p:sp>
      <p:pic>
        <p:nvPicPr>
          <p:cNvPr id="1143" name="Google Shape;1143;p112"/>
          <p:cNvPicPr preferRelativeResize="0"/>
          <p:nvPr/>
        </p:nvPicPr>
        <p:blipFill rotWithShape="1">
          <a:blip r:embed="rId10">
            <a:alphaModFix/>
          </a:blip>
          <a:srcRect b="0" l="0" r="0" t="0"/>
          <a:stretch/>
        </p:blipFill>
        <p:spPr>
          <a:xfrm>
            <a:off x="16388" y="3955263"/>
            <a:ext cx="2256999" cy="1188225"/>
          </a:xfrm>
          <a:prstGeom prst="rect">
            <a:avLst/>
          </a:prstGeom>
          <a:noFill/>
          <a:ln>
            <a:noFill/>
          </a:ln>
        </p:spPr>
      </p:pic>
      <p:sp>
        <p:nvSpPr>
          <p:cNvPr id="1144" name="Google Shape;1144;p112"/>
          <p:cNvSpPr txBox="1"/>
          <p:nvPr>
            <p:ph idx="1" type="body"/>
          </p:nvPr>
        </p:nvSpPr>
        <p:spPr>
          <a:xfrm>
            <a:off x="73938" y="3618675"/>
            <a:ext cx="22149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Green-Blind/Deuteranopia</a:t>
            </a:r>
            <a:endParaRPr sz="1200"/>
          </a:p>
        </p:txBody>
      </p:sp>
      <p:sp>
        <p:nvSpPr>
          <p:cNvPr id="1145" name="Google Shape;1145;p112"/>
          <p:cNvSpPr txBox="1"/>
          <p:nvPr>
            <p:ph idx="1" type="body"/>
          </p:nvPr>
        </p:nvSpPr>
        <p:spPr>
          <a:xfrm>
            <a:off x="2250588" y="3618675"/>
            <a:ext cx="22149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Blue-Blind/Tritanopia</a:t>
            </a:r>
            <a:endParaRPr sz="1200"/>
          </a:p>
        </p:txBody>
      </p:sp>
      <p:sp>
        <p:nvSpPr>
          <p:cNvPr id="1146" name="Google Shape;1146;p112"/>
          <p:cNvSpPr txBox="1"/>
          <p:nvPr>
            <p:ph idx="1" type="body"/>
          </p:nvPr>
        </p:nvSpPr>
        <p:spPr>
          <a:xfrm>
            <a:off x="4491126" y="3618675"/>
            <a:ext cx="23262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Monochromacy/Achromatopsia</a:t>
            </a:r>
            <a:endParaRPr sz="1200"/>
          </a:p>
        </p:txBody>
      </p:sp>
      <p:sp>
        <p:nvSpPr>
          <p:cNvPr id="1147" name="Google Shape;1147;p112"/>
          <p:cNvSpPr txBox="1"/>
          <p:nvPr>
            <p:ph idx="1" type="body"/>
          </p:nvPr>
        </p:nvSpPr>
        <p:spPr>
          <a:xfrm>
            <a:off x="6883975" y="3618675"/>
            <a:ext cx="2221500" cy="405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200"/>
              <a:t>Blue Cone Monochromacy</a:t>
            </a:r>
            <a:endParaRPr sz="1200"/>
          </a:p>
        </p:txBody>
      </p:sp>
      <p:sp>
        <p:nvSpPr>
          <p:cNvPr id="1148" name="Google Shape;1148;p112"/>
          <p:cNvSpPr txBox="1"/>
          <p:nvPr>
            <p:ph idx="1" type="body"/>
          </p:nvPr>
        </p:nvSpPr>
        <p:spPr>
          <a:xfrm>
            <a:off x="2404150" y="576900"/>
            <a:ext cx="6672600" cy="13233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As I don’t know anyone with colour blindness, I have ensured my site is accessible to colour blind users by using a </a:t>
            </a:r>
            <a:r>
              <a:rPr lang="en" sz="1200" u="sng">
                <a:solidFill>
                  <a:schemeClr val="hlink"/>
                </a:solidFill>
                <a:hlinkClick r:id="rId11"/>
              </a:rPr>
              <a:t>colour blindness simulator</a:t>
            </a:r>
            <a:r>
              <a:rPr lang="en" sz="1200"/>
              <a:t> which simulates what my website would look like to a colour blind person. As you can see from my screenshots below, the red for outstanding fees in some of them aren’t as distinct as others, however the filter for viewing members with outstanding fees only resolves that. Other than that slight issue, my website is still easy to use and navigate for colour blind users as the text are still readable.</a:t>
            </a:r>
            <a:endParaRPr sz="1200"/>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2" name="Shape 1152"/>
        <p:cNvGrpSpPr/>
        <p:nvPr/>
      </p:nvGrpSpPr>
      <p:grpSpPr>
        <a:xfrm>
          <a:off x="0" y="0"/>
          <a:ext cx="0" cy="0"/>
          <a:chOff x="0" y="0"/>
          <a:chExt cx="0" cy="0"/>
        </a:xfrm>
      </p:grpSpPr>
      <p:sp>
        <p:nvSpPr>
          <p:cNvPr id="1153" name="Google Shape;1153;p1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Images Alt Tags</a:t>
            </a:r>
            <a:endParaRPr/>
          </a:p>
        </p:txBody>
      </p:sp>
      <p:pic>
        <p:nvPicPr>
          <p:cNvPr id="1154" name="Google Shape;1154;p113"/>
          <p:cNvPicPr preferRelativeResize="0"/>
          <p:nvPr/>
        </p:nvPicPr>
        <p:blipFill rotWithShape="1">
          <a:blip r:embed="rId3">
            <a:alphaModFix/>
          </a:blip>
          <a:srcRect b="0" l="0" r="0" t="0"/>
          <a:stretch/>
        </p:blipFill>
        <p:spPr>
          <a:xfrm>
            <a:off x="4216577" y="338800"/>
            <a:ext cx="4764700" cy="4465899"/>
          </a:xfrm>
          <a:prstGeom prst="rect">
            <a:avLst/>
          </a:prstGeom>
          <a:noFill/>
          <a:ln>
            <a:noFill/>
          </a:ln>
        </p:spPr>
      </p:pic>
      <p:sp>
        <p:nvSpPr>
          <p:cNvPr id="1155" name="Google Shape;1155;p113"/>
          <p:cNvSpPr txBox="1"/>
          <p:nvPr>
            <p:ph idx="1" type="body"/>
          </p:nvPr>
        </p:nvSpPr>
        <p:spPr>
          <a:xfrm>
            <a:off x="402200" y="1408500"/>
            <a:ext cx="3499200" cy="2944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I have ensured my website was accessible to users with visual impairments by adding descriptive alt tags for each image on my website so that it will be able to be read out loud by the users’ screen readers so that they won’t miss out on the images on the slideshow. </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sp>
        <p:nvSpPr>
          <p:cNvPr id="1160" name="Google Shape;1160;p114"/>
          <p:cNvSpPr txBox="1"/>
          <p:nvPr>
            <p:ph type="title"/>
          </p:nvPr>
        </p:nvSpPr>
        <p:spPr>
          <a:xfrm>
            <a:off x="311700" y="1829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Website on Multiple Browsers &amp; Screen Size</a:t>
            </a:r>
            <a:endParaRPr/>
          </a:p>
        </p:txBody>
      </p:sp>
      <p:pic>
        <p:nvPicPr>
          <p:cNvPr id="1161" name="Google Shape;1161;p114"/>
          <p:cNvPicPr preferRelativeResize="0"/>
          <p:nvPr/>
        </p:nvPicPr>
        <p:blipFill rotWithShape="1">
          <a:blip r:embed="rId3">
            <a:alphaModFix/>
          </a:blip>
          <a:srcRect b="0" l="0" r="0" t="0"/>
          <a:stretch/>
        </p:blipFill>
        <p:spPr>
          <a:xfrm>
            <a:off x="307863" y="2791425"/>
            <a:ext cx="4183508" cy="2352063"/>
          </a:xfrm>
          <a:prstGeom prst="rect">
            <a:avLst/>
          </a:prstGeom>
          <a:noFill/>
          <a:ln>
            <a:noFill/>
          </a:ln>
        </p:spPr>
      </p:pic>
      <p:sp>
        <p:nvSpPr>
          <p:cNvPr id="1162" name="Google Shape;1162;p114"/>
          <p:cNvSpPr txBox="1"/>
          <p:nvPr>
            <p:ph idx="1" type="body"/>
          </p:nvPr>
        </p:nvSpPr>
        <p:spPr>
          <a:xfrm>
            <a:off x="539775" y="1987288"/>
            <a:ext cx="3151200" cy="7452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t>Browser: Google Chrome</a:t>
            </a:r>
            <a:br>
              <a:rPr lang="en"/>
            </a:br>
            <a:r>
              <a:rPr lang="en"/>
              <a:t>Screen size: 1366 x 768</a:t>
            </a:r>
            <a:endParaRPr/>
          </a:p>
        </p:txBody>
      </p:sp>
      <p:pic>
        <p:nvPicPr>
          <p:cNvPr id="1163" name="Google Shape;1163;p114"/>
          <p:cNvPicPr preferRelativeResize="0"/>
          <p:nvPr/>
        </p:nvPicPr>
        <p:blipFill rotWithShape="1">
          <a:blip r:embed="rId4">
            <a:alphaModFix/>
          </a:blip>
          <a:srcRect b="0" l="0" r="0" t="0"/>
          <a:stretch/>
        </p:blipFill>
        <p:spPr>
          <a:xfrm>
            <a:off x="4654663" y="2791425"/>
            <a:ext cx="4181478" cy="2352074"/>
          </a:xfrm>
          <a:prstGeom prst="rect">
            <a:avLst/>
          </a:prstGeom>
          <a:noFill/>
          <a:ln>
            <a:noFill/>
          </a:ln>
        </p:spPr>
      </p:pic>
      <p:sp>
        <p:nvSpPr>
          <p:cNvPr id="1164" name="Google Shape;1164;p114"/>
          <p:cNvSpPr txBox="1"/>
          <p:nvPr>
            <p:ph idx="1" type="body"/>
          </p:nvPr>
        </p:nvSpPr>
        <p:spPr>
          <a:xfrm>
            <a:off x="5169813" y="1987288"/>
            <a:ext cx="3151200" cy="7452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a:t>Browser: Microsoft Edge</a:t>
            </a:r>
            <a:br>
              <a:rPr lang="en"/>
            </a:br>
            <a:r>
              <a:rPr lang="en"/>
              <a:t>Screen size: 1280 x 720</a:t>
            </a:r>
            <a:endParaRPr/>
          </a:p>
        </p:txBody>
      </p:sp>
      <p:sp>
        <p:nvSpPr>
          <p:cNvPr id="1165" name="Google Shape;1165;p114"/>
          <p:cNvSpPr txBox="1"/>
          <p:nvPr>
            <p:ph idx="1" type="body"/>
          </p:nvPr>
        </p:nvSpPr>
        <p:spPr>
          <a:xfrm>
            <a:off x="307875" y="755650"/>
            <a:ext cx="8520600" cy="1172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300"/>
              <a:t>I tested my website on two different browsers and two different screen sizes to ensure it functioned properly on different settings. My main concern was that the font I chose wouldn’t work on different browsers other than Google Chrome as the font was from Google Fonts. However, as seen on the screenshots below, this was not an issue. The rest of my website was functioning as it should and the overall design of my website stayed the same so changes in browser and screen size were not a problem.</a:t>
            </a:r>
            <a:endParaRPr sz="13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9" name="Shape 1169"/>
        <p:cNvGrpSpPr/>
        <p:nvPr/>
      </p:nvGrpSpPr>
      <p:grpSpPr>
        <a:xfrm>
          <a:off x="0" y="0"/>
          <a:ext cx="0" cy="0"/>
          <a:chOff x="0" y="0"/>
          <a:chExt cx="0" cy="0"/>
        </a:xfrm>
      </p:grpSpPr>
      <p:sp>
        <p:nvSpPr>
          <p:cNvPr id="1170" name="Google Shape;1170;p115"/>
          <p:cNvSpPr txBox="1"/>
          <p:nvPr>
            <p:ph type="title"/>
          </p:nvPr>
        </p:nvSpPr>
        <p:spPr>
          <a:xfrm>
            <a:off x="311700" y="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Final Website Evaluation</a:t>
            </a:r>
            <a:endParaRPr/>
          </a:p>
        </p:txBody>
      </p:sp>
      <p:sp>
        <p:nvSpPr>
          <p:cNvPr id="1171" name="Google Shape;1171;p115"/>
          <p:cNvSpPr txBox="1"/>
          <p:nvPr>
            <p:ph idx="1" type="body"/>
          </p:nvPr>
        </p:nvSpPr>
        <p:spPr>
          <a:xfrm>
            <a:off x="311700" y="572700"/>
            <a:ext cx="8520600" cy="4463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My final website has met the website requirements provided by the end user (admins) that I have set out at the beginning of this document. My website is easy to use and understand, because I have researched and implemented common website conventions (such as keeping the login button on the top-right, etc.) in my designs, as well as regularly tested my website (with the help of volunteers) to test the usability and improved multiple times based on these feedback. </a:t>
            </a:r>
            <a:endParaRPr sz="1400"/>
          </a:p>
          <a:p>
            <a:pPr indent="0" lvl="0" marL="0" rtl="0" algn="just">
              <a:lnSpc>
                <a:spcPct val="115000"/>
              </a:lnSpc>
              <a:spcBef>
                <a:spcPts val="1600"/>
              </a:spcBef>
              <a:spcAft>
                <a:spcPts val="0"/>
              </a:spcAft>
              <a:buSzPts val="1800"/>
              <a:buNone/>
            </a:pPr>
            <a:r>
              <a:rPr lang="en" sz="1400"/>
              <a:t>My website also has many features to stimulate interest in my website as well as to make the end user’s experience easier - for example: a slideshow in my homepage, search bars and filters in my admin pages, pagination for tables. The website is also dynamically linked to the database - which makes the website future-proof, as well as makes it easier for the admin to view/edit/add data. </a:t>
            </a:r>
            <a:endParaRPr sz="1400"/>
          </a:p>
          <a:p>
            <a:pPr indent="0" lvl="0" marL="0" rtl="0" algn="just">
              <a:lnSpc>
                <a:spcPct val="115000"/>
              </a:lnSpc>
              <a:spcBef>
                <a:spcPts val="1600"/>
              </a:spcBef>
              <a:spcAft>
                <a:spcPts val="0"/>
              </a:spcAft>
              <a:buSzPts val="1800"/>
              <a:buNone/>
            </a:pPr>
            <a:r>
              <a:rPr lang="en" sz="1400"/>
              <a:t>The website is also accessible to all types of users - including people with colour blindness or other visual impairments. I have done this by testing using a colour blind simulator (and ensuring all content was still readable and understandable) and adding alt tags on images. It is also accessible to users with varying levels of digital competency as the website was easy to use/navigate. </a:t>
            </a:r>
            <a:endParaRPr sz="1400"/>
          </a:p>
          <a:p>
            <a:pPr indent="0" lvl="0" marL="0" rtl="0" algn="just">
              <a:lnSpc>
                <a:spcPct val="115000"/>
              </a:lnSpc>
              <a:spcBef>
                <a:spcPts val="1600"/>
              </a:spcBef>
              <a:spcAft>
                <a:spcPts val="1600"/>
              </a:spcAft>
              <a:buSzPts val="1800"/>
              <a:buNone/>
            </a:pPr>
            <a:r>
              <a:rPr lang="en" sz="1400"/>
              <a:t>I have also complied to copyright by ensuring that all the images in my slideshow are properly credited.</a:t>
            </a:r>
            <a:br>
              <a:rPr lang="en" sz="1400"/>
            </a:br>
            <a:r>
              <a:rPr lang="en" sz="1400"/>
              <a:t>My website also meets the website specifications as seen on the final website test screen recording.</a:t>
            </a:r>
            <a:endParaRPr sz="1400"/>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5" name="Shape 1175"/>
        <p:cNvGrpSpPr/>
        <p:nvPr/>
      </p:nvGrpSpPr>
      <p:grpSpPr>
        <a:xfrm>
          <a:off x="0" y="0"/>
          <a:ext cx="0" cy="0"/>
          <a:chOff x="0" y="0"/>
          <a:chExt cx="0" cy="0"/>
        </a:xfrm>
      </p:grpSpPr>
      <p:sp>
        <p:nvSpPr>
          <p:cNvPr id="1176" name="Google Shape;1176;p116"/>
          <p:cNvSpPr txBox="1"/>
          <p:nvPr>
            <p:ph type="title"/>
          </p:nvPr>
        </p:nvSpPr>
        <p:spPr>
          <a:xfrm>
            <a:off x="311700" y="3526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Final Website Test</a:t>
            </a:r>
            <a:endParaRPr/>
          </a:p>
        </p:txBody>
      </p:sp>
      <p:sp>
        <p:nvSpPr>
          <p:cNvPr id="1177" name="Google Shape;1177;p116"/>
          <p:cNvSpPr txBox="1"/>
          <p:nvPr>
            <p:ph idx="1" type="body"/>
          </p:nvPr>
        </p:nvSpPr>
        <p:spPr>
          <a:xfrm>
            <a:off x="311700" y="1017725"/>
            <a:ext cx="8520600" cy="819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u="sng">
                <a:solidFill>
                  <a:schemeClr val="hlink"/>
                </a:solidFill>
                <a:hlinkClick r:id="rId3"/>
              </a:rPr>
              <a:t>https://drive.google.com/file/d/1HjBJoGnn_d2XJj3miUrmnFaMR_o1NqLa/view?usp=sharing</a:t>
            </a:r>
            <a:r>
              <a:rPr lang="en"/>
              <a:t> </a:t>
            </a:r>
            <a:endParaRPr/>
          </a:p>
        </p:txBody>
      </p:sp>
      <p:pic>
        <p:nvPicPr>
          <p:cNvPr id="1178" name="Google Shape;1178;p116" title="Final Website Recording.mp4">
            <a:hlinkClick r:id="rId4"/>
          </p:cNvPr>
          <p:cNvPicPr preferRelativeResize="0"/>
          <p:nvPr/>
        </p:nvPicPr>
        <p:blipFill rotWithShape="1">
          <a:blip r:embed="rId5">
            <a:alphaModFix/>
          </a:blip>
          <a:srcRect b="0" l="0" r="0" t="0"/>
          <a:stretch/>
        </p:blipFill>
        <p:spPr>
          <a:xfrm>
            <a:off x="1869525" y="1837025"/>
            <a:ext cx="5404951" cy="30387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23"/>
          <p:cNvSpPr txBox="1"/>
          <p:nvPr>
            <p:ph type="title"/>
          </p:nvPr>
        </p:nvSpPr>
        <p:spPr>
          <a:xfrm>
            <a:off x="311700" y="2065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Auckland City Athletics Club - Registration Page</a:t>
            </a:r>
            <a:endParaRPr/>
          </a:p>
        </p:txBody>
      </p:sp>
      <p:pic>
        <p:nvPicPr>
          <p:cNvPr id="166" name="Google Shape;166;p23"/>
          <p:cNvPicPr preferRelativeResize="0"/>
          <p:nvPr/>
        </p:nvPicPr>
        <p:blipFill rotWithShape="1">
          <a:blip r:embed="rId3">
            <a:alphaModFix/>
          </a:blip>
          <a:srcRect b="0" l="0" r="0" t="0"/>
          <a:stretch/>
        </p:blipFill>
        <p:spPr>
          <a:xfrm>
            <a:off x="110325" y="1033875"/>
            <a:ext cx="4461686" cy="3820974"/>
          </a:xfrm>
          <a:prstGeom prst="rect">
            <a:avLst/>
          </a:prstGeom>
          <a:noFill/>
          <a:ln>
            <a:noFill/>
          </a:ln>
        </p:spPr>
      </p:pic>
      <p:sp>
        <p:nvSpPr>
          <p:cNvPr id="167" name="Google Shape;167;p23"/>
          <p:cNvSpPr/>
          <p:nvPr/>
        </p:nvSpPr>
        <p:spPr>
          <a:xfrm>
            <a:off x="2145975" y="3038175"/>
            <a:ext cx="1756200" cy="204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23"/>
          <p:cNvSpPr txBox="1"/>
          <p:nvPr>
            <p:ph idx="1" type="body"/>
          </p:nvPr>
        </p:nvSpPr>
        <p:spPr>
          <a:xfrm>
            <a:off x="5064000" y="837900"/>
            <a:ext cx="3871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‘Registration’ button is now a different shade of blue (same shade as the ‘home’ button on homepage)</a:t>
            </a:r>
            <a:endParaRPr sz="1400"/>
          </a:p>
        </p:txBody>
      </p:sp>
      <p:cxnSp>
        <p:nvCxnSpPr>
          <p:cNvPr id="169" name="Google Shape;169;p23"/>
          <p:cNvCxnSpPr>
            <a:stCxn id="168" idx="1"/>
            <a:endCxn id="170" idx="3"/>
          </p:cNvCxnSpPr>
          <p:nvPr/>
        </p:nvCxnSpPr>
        <p:spPr>
          <a:xfrm flipH="1">
            <a:off x="4005900" y="1268100"/>
            <a:ext cx="1058100" cy="253500"/>
          </a:xfrm>
          <a:prstGeom prst="straightConnector1">
            <a:avLst/>
          </a:prstGeom>
          <a:noFill/>
          <a:ln cap="flat" cmpd="sng" w="19050">
            <a:solidFill>
              <a:srgbClr val="E06666"/>
            </a:solidFill>
            <a:prstDash val="solid"/>
            <a:round/>
            <a:headEnd len="sm" w="sm" type="none"/>
            <a:tailEnd len="med" w="med" type="stealth"/>
          </a:ln>
        </p:spPr>
      </p:cxnSp>
      <p:sp>
        <p:nvSpPr>
          <p:cNvPr id="170" name="Google Shape;170;p23"/>
          <p:cNvSpPr/>
          <p:nvPr/>
        </p:nvSpPr>
        <p:spPr>
          <a:xfrm>
            <a:off x="3513883" y="1419300"/>
            <a:ext cx="492000" cy="2046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23"/>
          <p:cNvSpPr/>
          <p:nvPr/>
        </p:nvSpPr>
        <p:spPr>
          <a:xfrm>
            <a:off x="179925" y="924525"/>
            <a:ext cx="4392000" cy="773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23"/>
          <p:cNvSpPr txBox="1"/>
          <p:nvPr>
            <p:ph idx="1" type="body"/>
          </p:nvPr>
        </p:nvSpPr>
        <p:spPr>
          <a:xfrm>
            <a:off x="5064000" y="1815125"/>
            <a:ext cx="3871800" cy="6513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Same header as homepage for all other pages</a:t>
            </a:r>
            <a:endParaRPr sz="1400"/>
          </a:p>
        </p:txBody>
      </p:sp>
      <p:cxnSp>
        <p:nvCxnSpPr>
          <p:cNvPr id="173" name="Google Shape;173;p23"/>
          <p:cNvCxnSpPr>
            <a:stCxn id="172" idx="1"/>
          </p:cNvCxnSpPr>
          <p:nvPr/>
        </p:nvCxnSpPr>
        <p:spPr>
          <a:xfrm rot="10800000">
            <a:off x="2986200" y="1301675"/>
            <a:ext cx="2077800" cy="839100"/>
          </a:xfrm>
          <a:prstGeom prst="straightConnector1">
            <a:avLst/>
          </a:prstGeom>
          <a:noFill/>
          <a:ln cap="flat" cmpd="sng" w="19050">
            <a:solidFill>
              <a:srgbClr val="E06666"/>
            </a:solidFill>
            <a:prstDash val="solid"/>
            <a:round/>
            <a:headEnd len="sm" w="sm" type="none"/>
            <a:tailEnd len="med" w="med" type="stealth"/>
          </a:ln>
        </p:spPr>
      </p:cxnSp>
      <p:sp>
        <p:nvSpPr>
          <p:cNvPr id="174" name="Google Shape;174;p23"/>
          <p:cNvSpPr/>
          <p:nvPr/>
        </p:nvSpPr>
        <p:spPr>
          <a:xfrm>
            <a:off x="145163" y="2864834"/>
            <a:ext cx="4392000" cy="21288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23"/>
          <p:cNvSpPr txBox="1"/>
          <p:nvPr>
            <p:ph idx="1" type="body"/>
          </p:nvPr>
        </p:nvSpPr>
        <p:spPr>
          <a:xfrm>
            <a:off x="5064000" y="2583250"/>
            <a:ext cx="3871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The registration form is required to be physically mailed to their secretary. A link to a pdf document is attached. </a:t>
            </a:r>
            <a:endParaRPr sz="1400"/>
          </a:p>
        </p:txBody>
      </p:sp>
      <p:cxnSp>
        <p:nvCxnSpPr>
          <p:cNvPr id="176" name="Google Shape;176;p23"/>
          <p:cNvCxnSpPr>
            <a:endCxn id="177" idx="1"/>
          </p:cNvCxnSpPr>
          <p:nvPr/>
        </p:nvCxnSpPr>
        <p:spPr>
          <a:xfrm>
            <a:off x="3885075" y="3139750"/>
            <a:ext cx="1707000" cy="1146300"/>
          </a:xfrm>
          <a:prstGeom prst="straightConnector1">
            <a:avLst/>
          </a:prstGeom>
          <a:noFill/>
          <a:ln cap="flat" cmpd="sng" w="19050">
            <a:solidFill>
              <a:srgbClr val="E06666"/>
            </a:solidFill>
            <a:prstDash val="solid"/>
            <a:round/>
            <a:headEnd len="sm" w="sm" type="none"/>
            <a:tailEnd len="med" w="med" type="stealth"/>
          </a:ln>
        </p:spPr>
      </p:cxnSp>
      <p:cxnSp>
        <p:nvCxnSpPr>
          <p:cNvPr id="178" name="Google Shape;178;p23"/>
          <p:cNvCxnSpPr>
            <a:stCxn id="179" idx="2"/>
            <a:endCxn id="174" idx="0"/>
          </p:cNvCxnSpPr>
          <p:nvPr/>
        </p:nvCxnSpPr>
        <p:spPr>
          <a:xfrm flipH="1">
            <a:off x="2341300" y="2479550"/>
            <a:ext cx="1427400" cy="385200"/>
          </a:xfrm>
          <a:prstGeom prst="straightConnector1">
            <a:avLst/>
          </a:prstGeom>
          <a:noFill/>
          <a:ln cap="flat" cmpd="sng" w="19050">
            <a:solidFill>
              <a:srgbClr val="E06666"/>
            </a:solidFill>
            <a:prstDash val="solid"/>
            <a:round/>
            <a:headEnd len="sm" w="sm" type="none"/>
            <a:tailEnd len="med" w="med" type="stealth"/>
          </a:ln>
        </p:spPr>
      </p:cxnSp>
      <p:pic>
        <p:nvPicPr>
          <p:cNvPr id="177" name="Google Shape;177;p23"/>
          <p:cNvPicPr preferRelativeResize="0"/>
          <p:nvPr/>
        </p:nvPicPr>
        <p:blipFill rotWithShape="1">
          <a:blip r:embed="rId4">
            <a:alphaModFix/>
          </a:blip>
          <a:srcRect b="0" l="0" r="0" t="0"/>
          <a:stretch/>
        </p:blipFill>
        <p:spPr>
          <a:xfrm>
            <a:off x="5592075" y="3578475"/>
            <a:ext cx="2815644" cy="1415150"/>
          </a:xfrm>
          <a:prstGeom prst="rect">
            <a:avLst/>
          </a:prstGeom>
          <a:noFill/>
          <a:ln cap="flat" cmpd="sng" w="9525">
            <a:solidFill>
              <a:srgbClr val="EA9999"/>
            </a:solidFill>
            <a:prstDash val="solid"/>
            <a:round/>
            <a:headEnd len="sm" w="sm" type="none"/>
            <a:tailEnd len="sm" w="sm" type="none"/>
          </a:ln>
        </p:spPr>
      </p:pic>
      <p:sp>
        <p:nvSpPr>
          <p:cNvPr id="179" name="Google Shape;179;p23"/>
          <p:cNvSpPr txBox="1"/>
          <p:nvPr>
            <p:ph idx="1" type="body"/>
          </p:nvPr>
        </p:nvSpPr>
        <p:spPr>
          <a:xfrm>
            <a:off x="2577850" y="1828250"/>
            <a:ext cx="2381700" cy="6513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page title &amp; instructions on how to register</a:t>
            </a:r>
            <a:endParaRPr sz="1400"/>
          </a:p>
        </p:txBody>
      </p:sp>
      <p:cxnSp>
        <p:nvCxnSpPr>
          <p:cNvPr id="180" name="Google Shape;180;p23"/>
          <p:cNvCxnSpPr>
            <a:stCxn id="179" idx="1"/>
            <a:endCxn id="181" idx="3"/>
          </p:cNvCxnSpPr>
          <p:nvPr/>
        </p:nvCxnSpPr>
        <p:spPr>
          <a:xfrm flipH="1">
            <a:off x="2188150" y="2153900"/>
            <a:ext cx="389700" cy="359400"/>
          </a:xfrm>
          <a:prstGeom prst="straightConnector1">
            <a:avLst/>
          </a:prstGeom>
          <a:noFill/>
          <a:ln cap="flat" cmpd="sng" w="19050">
            <a:solidFill>
              <a:srgbClr val="E06666"/>
            </a:solidFill>
            <a:prstDash val="solid"/>
            <a:round/>
            <a:headEnd len="sm" w="sm" type="none"/>
            <a:tailEnd len="med" w="med" type="stealth"/>
          </a:ln>
        </p:spPr>
      </p:cxnSp>
      <p:sp>
        <p:nvSpPr>
          <p:cNvPr id="181" name="Google Shape;181;p23"/>
          <p:cNvSpPr/>
          <p:nvPr/>
        </p:nvSpPr>
        <p:spPr>
          <a:xfrm>
            <a:off x="110318" y="2320832"/>
            <a:ext cx="2077800" cy="3852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82" name="Google Shape;182;p23"/>
          <p:cNvCxnSpPr>
            <a:stCxn id="175" idx="1"/>
          </p:cNvCxnSpPr>
          <p:nvPr/>
        </p:nvCxnSpPr>
        <p:spPr>
          <a:xfrm flipH="1">
            <a:off x="3982800" y="3013450"/>
            <a:ext cx="1081200" cy="774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186" name="Shape 186"/>
        <p:cNvGrpSpPr/>
        <p:nvPr/>
      </p:nvGrpSpPr>
      <p:grpSpPr>
        <a:xfrm>
          <a:off x="0" y="0"/>
          <a:ext cx="0" cy="0"/>
          <a:chOff x="0" y="0"/>
          <a:chExt cx="0" cy="0"/>
        </a:xfrm>
      </p:grpSpPr>
      <p:sp>
        <p:nvSpPr>
          <p:cNvPr id="187" name="Google Shape;187;p24"/>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Athletics Nelson</a:t>
            </a:r>
            <a:endParaRPr sz="72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179925" y="265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Athletics Nelson - Homepage</a:t>
            </a:r>
            <a:endParaRPr/>
          </a:p>
        </p:txBody>
      </p:sp>
      <p:pic>
        <p:nvPicPr>
          <p:cNvPr id="193" name="Google Shape;193;p25"/>
          <p:cNvPicPr preferRelativeResize="0"/>
          <p:nvPr/>
        </p:nvPicPr>
        <p:blipFill rotWithShape="1">
          <a:blip r:embed="rId3">
            <a:alphaModFix/>
          </a:blip>
          <a:srcRect b="0" l="0" r="0" t="0"/>
          <a:stretch/>
        </p:blipFill>
        <p:spPr>
          <a:xfrm>
            <a:off x="3105687" y="878858"/>
            <a:ext cx="6038324" cy="3058934"/>
          </a:xfrm>
          <a:prstGeom prst="rect">
            <a:avLst/>
          </a:prstGeom>
          <a:noFill/>
          <a:ln>
            <a:noFill/>
          </a:ln>
        </p:spPr>
      </p:pic>
      <p:sp>
        <p:nvSpPr>
          <p:cNvPr id="194" name="Google Shape;194;p25"/>
          <p:cNvSpPr/>
          <p:nvPr/>
        </p:nvSpPr>
        <p:spPr>
          <a:xfrm>
            <a:off x="3077925" y="1479075"/>
            <a:ext cx="5964000" cy="1967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25"/>
          <p:cNvSpPr txBox="1"/>
          <p:nvPr>
            <p:ph idx="1" type="body"/>
          </p:nvPr>
        </p:nvSpPr>
        <p:spPr>
          <a:xfrm>
            <a:off x="179925" y="1978125"/>
            <a:ext cx="2713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Header with Logo / Website title and navigation bar (page links) </a:t>
            </a:r>
            <a:endParaRPr sz="1400"/>
          </a:p>
        </p:txBody>
      </p:sp>
      <p:cxnSp>
        <p:nvCxnSpPr>
          <p:cNvPr id="196" name="Google Shape;196;p25"/>
          <p:cNvCxnSpPr>
            <a:stCxn id="195" idx="3"/>
            <a:endCxn id="197" idx="1"/>
          </p:cNvCxnSpPr>
          <p:nvPr/>
        </p:nvCxnSpPr>
        <p:spPr>
          <a:xfrm flipH="1" rot="10800000">
            <a:off x="2893725" y="1263525"/>
            <a:ext cx="1035000" cy="1144800"/>
          </a:xfrm>
          <a:prstGeom prst="straightConnector1">
            <a:avLst/>
          </a:prstGeom>
          <a:noFill/>
          <a:ln cap="flat" cmpd="sng" w="19050">
            <a:solidFill>
              <a:srgbClr val="E06666"/>
            </a:solidFill>
            <a:prstDash val="solid"/>
            <a:round/>
            <a:headEnd len="sm" w="sm" type="none"/>
            <a:tailEnd len="med" w="med" type="stealth"/>
          </a:ln>
        </p:spPr>
      </p:cxnSp>
      <p:sp>
        <p:nvSpPr>
          <p:cNvPr id="197" name="Google Shape;197;p25"/>
          <p:cNvSpPr/>
          <p:nvPr/>
        </p:nvSpPr>
        <p:spPr>
          <a:xfrm>
            <a:off x="3928838" y="1047675"/>
            <a:ext cx="4392000" cy="431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25"/>
          <p:cNvSpPr/>
          <p:nvPr/>
        </p:nvSpPr>
        <p:spPr>
          <a:xfrm>
            <a:off x="4138125" y="2087025"/>
            <a:ext cx="4025700" cy="642600"/>
          </a:xfrm>
          <a:prstGeom prst="rect">
            <a:avLst/>
          </a:prstGeom>
          <a:noFill/>
          <a:ln cap="flat" cmpd="sng" w="38100">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25"/>
          <p:cNvSpPr txBox="1"/>
          <p:nvPr>
            <p:ph idx="1" type="body"/>
          </p:nvPr>
        </p:nvSpPr>
        <p:spPr>
          <a:xfrm>
            <a:off x="179925" y="2908575"/>
            <a:ext cx="2713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Page title and register button on top of image slideshow, first slide</a:t>
            </a:r>
            <a:endParaRPr sz="1400"/>
          </a:p>
        </p:txBody>
      </p:sp>
      <p:cxnSp>
        <p:nvCxnSpPr>
          <p:cNvPr id="200" name="Google Shape;200;p25"/>
          <p:cNvCxnSpPr>
            <a:stCxn id="199" idx="3"/>
            <a:endCxn id="198" idx="1"/>
          </p:cNvCxnSpPr>
          <p:nvPr/>
        </p:nvCxnSpPr>
        <p:spPr>
          <a:xfrm flipH="1" rot="10800000">
            <a:off x="2893725" y="2408475"/>
            <a:ext cx="1244400" cy="930300"/>
          </a:xfrm>
          <a:prstGeom prst="straightConnector1">
            <a:avLst/>
          </a:prstGeom>
          <a:noFill/>
          <a:ln cap="flat" cmpd="sng" w="19050">
            <a:solidFill>
              <a:srgbClr val="E06666"/>
            </a:solidFill>
            <a:prstDash val="solid"/>
            <a:round/>
            <a:headEnd len="sm" w="sm" type="none"/>
            <a:tailEnd len="med" w="med" type="stealth"/>
          </a:ln>
        </p:spPr>
      </p:cxnSp>
      <p:cxnSp>
        <p:nvCxnSpPr>
          <p:cNvPr id="201" name="Google Shape;201;p25"/>
          <p:cNvCxnSpPr>
            <a:stCxn id="202" idx="3"/>
            <a:endCxn id="194" idx="1"/>
          </p:cNvCxnSpPr>
          <p:nvPr/>
        </p:nvCxnSpPr>
        <p:spPr>
          <a:xfrm flipH="1" rot="10800000">
            <a:off x="2893725" y="2462775"/>
            <a:ext cx="184200" cy="1938300"/>
          </a:xfrm>
          <a:prstGeom prst="straightConnector1">
            <a:avLst/>
          </a:prstGeom>
          <a:noFill/>
          <a:ln cap="flat" cmpd="sng" w="19050">
            <a:solidFill>
              <a:srgbClr val="E06666"/>
            </a:solidFill>
            <a:prstDash val="solid"/>
            <a:round/>
            <a:headEnd len="sm" w="sm" type="none"/>
            <a:tailEnd len="med" w="med" type="stealth"/>
          </a:ln>
        </p:spPr>
      </p:cxnSp>
      <p:sp>
        <p:nvSpPr>
          <p:cNvPr id="202" name="Google Shape;202;p25"/>
          <p:cNvSpPr txBox="1"/>
          <p:nvPr>
            <p:ph idx="1" type="body"/>
          </p:nvPr>
        </p:nvSpPr>
        <p:spPr>
          <a:xfrm>
            <a:off x="179925" y="3839025"/>
            <a:ext cx="2713800" cy="11241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Images slideshow, automatically flipping with different text and links. Seems to be flipping too fast though. </a:t>
            </a:r>
            <a:endParaRPr sz="1400"/>
          </a:p>
        </p:txBody>
      </p:sp>
      <p:sp>
        <p:nvSpPr>
          <p:cNvPr id="203" name="Google Shape;203;p25"/>
          <p:cNvSpPr txBox="1"/>
          <p:nvPr>
            <p:ph idx="1" type="body"/>
          </p:nvPr>
        </p:nvSpPr>
        <p:spPr>
          <a:xfrm>
            <a:off x="179925" y="1047675"/>
            <a:ext cx="2713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‘Home’ button is highlighted blue as it is the current active page.</a:t>
            </a:r>
            <a:endParaRPr sz="1400"/>
          </a:p>
        </p:txBody>
      </p:sp>
      <p:cxnSp>
        <p:nvCxnSpPr>
          <p:cNvPr id="204" name="Google Shape;204;p25"/>
          <p:cNvCxnSpPr/>
          <p:nvPr/>
        </p:nvCxnSpPr>
        <p:spPr>
          <a:xfrm flipH="1" rot="10800000">
            <a:off x="2893725" y="1282875"/>
            <a:ext cx="3567000" cy="196200"/>
          </a:xfrm>
          <a:prstGeom prst="straightConnector1">
            <a:avLst/>
          </a:prstGeom>
          <a:noFill/>
          <a:ln cap="flat" cmpd="sng" w="19050">
            <a:solidFill>
              <a:srgbClr val="E06666"/>
            </a:solidFill>
            <a:prstDash val="solid"/>
            <a:round/>
            <a:headEnd len="sm" w="sm" type="none"/>
            <a:tailEnd len="med" w="med" type="stealth"/>
          </a:ln>
        </p:spPr>
      </p:cxnSp>
      <p:sp>
        <p:nvSpPr>
          <p:cNvPr id="205" name="Google Shape;205;p25"/>
          <p:cNvSpPr txBox="1"/>
          <p:nvPr>
            <p:ph idx="1" type="body"/>
          </p:nvPr>
        </p:nvSpPr>
        <p:spPr>
          <a:xfrm>
            <a:off x="3246525" y="4087350"/>
            <a:ext cx="5626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On the images slideshow, the title says “Nelson Athletics,” however everywhere else is “Athletics Nelson.” It is confusing for the user as they don’t know which is the correct name for the club. </a:t>
            </a:r>
            <a:endParaRPr sz="1400"/>
          </a:p>
        </p:txBody>
      </p:sp>
      <p:cxnSp>
        <p:nvCxnSpPr>
          <p:cNvPr id="206" name="Google Shape;206;p25"/>
          <p:cNvCxnSpPr>
            <a:stCxn id="205" idx="0"/>
          </p:cNvCxnSpPr>
          <p:nvPr/>
        </p:nvCxnSpPr>
        <p:spPr>
          <a:xfrm flipH="1" rot="10800000">
            <a:off x="6059925" y="2395650"/>
            <a:ext cx="343800" cy="1691700"/>
          </a:xfrm>
          <a:prstGeom prst="straightConnector1">
            <a:avLst/>
          </a:prstGeom>
          <a:noFill/>
          <a:ln cap="flat" cmpd="sng" w="19050">
            <a:solidFill>
              <a:srgbClr val="E06666"/>
            </a:solidFill>
            <a:prstDash val="solid"/>
            <a:round/>
            <a:headEnd len="sm" w="sm" type="none"/>
            <a:tailEnd len="med" w="med" type="stealth"/>
          </a:ln>
        </p:spPr>
      </p:cxnSp>
      <p:cxnSp>
        <p:nvCxnSpPr>
          <p:cNvPr id="207" name="Google Shape;207;p25"/>
          <p:cNvCxnSpPr>
            <a:stCxn id="205" idx="0"/>
          </p:cNvCxnSpPr>
          <p:nvPr/>
        </p:nvCxnSpPr>
        <p:spPr>
          <a:xfrm rot="10800000">
            <a:off x="5257125" y="3758250"/>
            <a:ext cx="802800" cy="329100"/>
          </a:xfrm>
          <a:prstGeom prst="straightConnector1">
            <a:avLst/>
          </a:prstGeom>
          <a:noFill/>
          <a:ln cap="flat" cmpd="sng" w="19050">
            <a:solidFill>
              <a:srgbClr val="E06666"/>
            </a:solidFill>
            <a:prstDash val="solid"/>
            <a:round/>
            <a:headEnd len="sm" w="sm" type="none"/>
            <a:tailEnd len="med" w="med" type="stealth"/>
          </a:ln>
        </p:spPr>
      </p:cxnSp>
      <p:cxnSp>
        <p:nvCxnSpPr>
          <p:cNvPr id="208" name="Google Shape;208;p25"/>
          <p:cNvCxnSpPr>
            <a:stCxn id="205" idx="0"/>
          </p:cNvCxnSpPr>
          <p:nvPr/>
        </p:nvCxnSpPr>
        <p:spPr>
          <a:xfrm rot="10800000">
            <a:off x="4677825" y="1510050"/>
            <a:ext cx="1382100" cy="25773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2" name="Shape 212"/>
        <p:cNvGrpSpPr/>
        <p:nvPr/>
      </p:nvGrpSpPr>
      <p:grpSpPr>
        <a:xfrm>
          <a:off x="0" y="0"/>
          <a:ext cx="0" cy="0"/>
          <a:chOff x="0" y="0"/>
          <a:chExt cx="0" cy="0"/>
        </a:xfrm>
      </p:grpSpPr>
      <p:sp>
        <p:nvSpPr>
          <p:cNvPr id="213" name="Google Shape;213;p26"/>
          <p:cNvSpPr txBox="1"/>
          <p:nvPr>
            <p:ph type="title"/>
          </p:nvPr>
        </p:nvSpPr>
        <p:spPr>
          <a:xfrm>
            <a:off x="179925" y="265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Athletics Nelson - Homepage pt. 2</a:t>
            </a:r>
            <a:endParaRPr/>
          </a:p>
        </p:txBody>
      </p:sp>
      <p:sp>
        <p:nvSpPr>
          <p:cNvPr id="214" name="Google Shape;214;p26"/>
          <p:cNvSpPr txBox="1"/>
          <p:nvPr>
            <p:ph idx="1" type="body"/>
          </p:nvPr>
        </p:nvSpPr>
        <p:spPr>
          <a:xfrm>
            <a:off x="179925" y="2486627"/>
            <a:ext cx="2713800" cy="860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Displays the latest/upcoming events and a few details about it</a:t>
            </a:r>
            <a:endParaRPr sz="1400"/>
          </a:p>
        </p:txBody>
      </p:sp>
      <p:sp>
        <p:nvSpPr>
          <p:cNvPr id="215" name="Google Shape;215;p26"/>
          <p:cNvSpPr txBox="1"/>
          <p:nvPr>
            <p:ph idx="1" type="body"/>
          </p:nvPr>
        </p:nvSpPr>
        <p:spPr>
          <a:xfrm>
            <a:off x="179925" y="1773125"/>
            <a:ext cx="2713800" cy="5727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very short website brief and website title. </a:t>
            </a:r>
            <a:endParaRPr sz="1400"/>
          </a:p>
        </p:txBody>
      </p:sp>
      <p:sp>
        <p:nvSpPr>
          <p:cNvPr id="216" name="Google Shape;216;p26"/>
          <p:cNvSpPr txBox="1"/>
          <p:nvPr>
            <p:ph idx="1" type="body"/>
          </p:nvPr>
        </p:nvSpPr>
        <p:spPr>
          <a:xfrm>
            <a:off x="179925" y="1047675"/>
            <a:ext cx="2713800" cy="6213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Header remains the same but smaller in height</a:t>
            </a:r>
            <a:endParaRPr sz="1400"/>
          </a:p>
        </p:txBody>
      </p:sp>
      <p:sp>
        <p:nvSpPr>
          <p:cNvPr id="217" name="Google Shape;217;p26"/>
          <p:cNvSpPr txBox="1"/>
          <p:nvPr>
            <p:ph idx="1" type="body"/>
          </p:nvPr>
        </p:nvSpPr>
        <p:spPr>
          <a:xfrm>
            <a:off x="179925" y="3487050"/>
            <a:ext cx="2713800" cy="947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block with a link for each programme that redirects to different pages.</a:t>
            </a:r>
            <a:endParaRPr sz="1400"/>
          </a:p>
        </p:txBody>
      </p:sp>
      <p:pic>
        <p:nvPicPr>
          <p:cNvPr id="218" name="Google Shape;218;p26"/>
          <p:cNvPicPr preferRelativeResize="0"/>
          <p:nvPr/>
        </p:nvPicPr>
        <p:blipFill rotWithShape="1">
          <a:blip r:embed="rId3">
            <a:alphaModFix/>
          </a:blip>
          <a:srcRect b="0" l="0" r="0" t="0"/>
          <a:stretch/>
        </p:blipFill>
        <p:spPr>
          <a:xfrm>
            <a:off x="3077924" y="990925"/>
            <a:ext cx="5935202" cy="3410776"/>
          </a:xfrm>
          <a:prstGeom prst="rect">
            <a:avLst/>
          </a:prstGeom>
          <a:noFill/>
          <a:ln>
            <a:noFill/>
          </a:ln>
        </p:spPr>
      </p:pic>
      <p:sp>
        <p:nvSpPr>
          <p:cNvPr id="219" name="Google Shape;219;p26"/>
          <p:cNvSpPr/>
          <p:nvPr/>
        </p:nvSpPr>
        <p:spPr>
          <a:xfrm>
            <a:off x="4064850" y="2095750"/>
            <a:ext cx="3894600" cy="1124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26"/>
          <p:cNvSpPr/>
          <p:nvPr/>
        </p:nvSpPr>
        <p:spPr>
          <a:xfrm>
            <a:off x="4064850" y="3310375"/>
            <a:ext cx="3894600" cy="11241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1" name="Google Shape;221;p26"/>
          <p:cNvCxnSpPr>
            <a:stCxn id="217" idx="3"/>
            <a:endCxn id="220" idx="1"/>
          </p:cNvCxnSpPr>
          <p:nvPr/>
        </p:nvCxnSpPr>
        <p:spPr>
          <a:xfrm flipH="1" rot="10800000">
            <a:off x="2893725" y="3872550"/>
            <a:ext cx="1171200" cy="88200"/>
          </a:xfrm>
          <a:prstGeom prst="straightConnector1">
            <a:avLst/>
          </a:prstGeom>
          <a:noFill/>
          <a:ln cap="flat" cmpd="sng" w="19050">
            <a:solidFill>
              <a:srgbClr val="E06666"/>
            </a:solidFill>
            <a:prstDash val="solid"/>
            <a:round/>
            <a:headEnd len="sm" w="sm" type="none"/>
            <a:tailEnd len="med" w="med" type="stealth"/>
          </a:ln>
        </p:spPr>
      </p:cxnSp>
      <p:sp>
        <p:nvSpPr>
          <p:cNvPr id="222" name="Google Shape;222;p26"/>
          <p:cNvSpPr/>
          <p:nvPr/>
        </p:nvSpPr>
        <p:spPr>
          <a:xfrm>
            <a:off x="4064850" y="1407575"/>
            <a:ext cx="3894600" cy="621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23" name="Google Shape;223;p26"/>
          <p:cNvCxnSpPr>
            <a:stCxn id="214" idx="3"/>
            <a:endCxn id="219" idx="1"/>
          </p:cNvCxnSpPr>
          <p:nvPr/>
        </p:nvCxnSpPr>
        <p:spPr>
          <a:xfrm flipH="1" rot="10800000">
            <a:off x="2893725" y="2657927"/>
            <a:ext cx="1171200" cy="258900"/>
          </a:xfrm>
          <a:prstGeom prst="straightConnector1">
            <a:avLst/>
          </a:prstGeom>
          <a:noFill/>
          <a:ln cap="flat" cmpd="sng" w="19050">
            <a:solidFill>
              <a:srgbClr val="E06666"/>
            </a:solidFill>
            <a:prstDash val="solid"/>
            <a:round/>
            <a:headEnd len="sm" w="sm" type="none"/>
            <a:tailEnd len="med" w="med" type="stealth"/>
          </a:ln>
        </p:spPr>
      </p:cxnSp>
      <p:cxnSp>
        <p:nvCxnSpPr>
          <p:cNvPr id="224" name="Google Shape;224;p26"/>
          <p:cNvCxnSpPr>
            <a:stCxn id="215" idx="3"/>
            <a:endCxn id="222" idx="1"/>
          </p:cNvCxnSpPr>
          <p:nvPr/>
        </p:nvCxnSpPr>
        <p:spPr>
          <a:xfrm flipH="1" rot="10800000">
            <a:off x="2893725" y="1718375"/>
            <a:ext cx="1171200" cy="341100"/>
          </a:xfrm>
          <a:prstGeom prst="straightConnector1">
            <a:avLst/>
          </a:prstGeom>
          <a:noFill/>
          <a:ln cap="flat" cmpd="sng" w="19050">
            <a:solidFill>
              <a:srgbClr val="E06666"/>
            </a:solidFill>
            <a:prstDash val="solid"/>
            <a:round/>
            <a:headEnd len="sm" w="sm" type="none"/>
            <a:tailEnd len="med" w="med" type="stealth"/>
          </a:ln>
        </p:spPr>
      </p:cxnSp>
      <p:cxnSp>
        <p:nvCxnSpPr>
          <p:cNvPr id="225" name="Google Shape;225;p26"/>
          <p:cNvCxnSpPr>
            <a:stCxn id="216" idx="3"/>
          </p:cNvCxnSpPr>
          <p:nvPr/>
        </p:nvCxnSpPr>
        <p:spPr>
          <a:xfrm>
            <a:off x="2893725" y="1358325"/>
            <a:ext cx="1162500" cy="1077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229" name="Shape 229"/>
        <p:cNvGrpSpPr/>
        <p:nvPr/>
      </p:nvGrpSpPr>
      <p:grpSpPr>
        <a:xfrm>
          <a:off x="0" y="0"/>
          <a:ext cx="0" cy="0"/>
          <a:chOff x="0" y="0"/>
          <a:chExt cx="0" cy="0"/>
        </a:xfrm>
      </p:grpSpPr>
      <p:sp>
        <p:nvSpPr>
          <p:cNvPr id="230" name="Google Shape;230;p27"/>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Weymouth Sports Club</a:t>
            </a:r>
            <a:endParaRPr sz="72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4" name="Shape 234"/>
        <p:cNvGrpSpPr/>
        <p:nvPr/>
      </p:nvGrpSpPr>
      <p:grpSpPr>
        <a:xfrm>
          <a:off x="0" y="0"/>
          <a:ext cx="0" cy="0"/>
          <a:chOff x="0" y="0"/>
          <a:chExt cx="0" cy="0"/>
        </a:xfrm>
      </p:grpSpPr>
      <p:sp>
        <p:nvSpPr>
          <p:cNvPr id="235" name="Google Shape;235;p28"/>
          <p:cNvSpPr txBox="1"/>
          <p:nvPr>
            <p:ph type="title"/>
          </p:nvPr>
        </p:nvSpPr>
        <p:spPr>
          <a:xfrm>
            <a:off x="177775" y="242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Weymouth Sports Club - Homepage</a:t>
            </a:r>
            <a:endParaRPr/>
          </a:p>
        </p:txBody>
      </p:sp>
      <p:pic>
        <p:nvPicPr>
          <p:cNvPr id="236" name="Google Shape;236;p28"/>
          <p:cNvPicPr preferRelativeResize="0"/>
          <p:nvPr/>
        </p:nvPicPr>
        <p:blipFill rotWithShape="1">
          <a:blip r:embed="rId3">
            <a:alphaModFix/>
          </a:blip>
          <a:srcRect b="0" l="12286" r="13158" t="0"/>
          <a:stretch/>
        </p:blipFill>
        <p:spPr>
          <a:xfrm>
            <a:off x="243650" y="978850"/>
            <a:ext cx="4793475" cy="3454850"/>
          </a:xfrm>
          <a:prstGeom prst="rect">
            <a:avLst/>
          </a:prstGeom>
          <a:noFill/>
          <a:ln>
            <a:noFill/>
          </a:ln>
        </p:spPr>
      </p:pic>
      <p:sp>
        <p:nvSpPr>
          <p:cNvPr id="237" name="Google Shape;237;p28"/>
          <p:cNvSpPr txBox="1"/>
          <p:nvPr>
            <p:ph idx="1" type="body"/>
          </p:nvPr>
        </p:nvSpPr>
        <p:spPr>
          <a:xfrm>
            <a:off x="5984650" y="1095850"/>
            <a:ext cx="2713800" cy="9162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Header with navigation bar on the right. Club name/website title on the left. </a:t>
            </a:r>
            <a:endParaRPr sz="1400"/>
          </a:p>
        </p:txBody>
      </p:sp>
      <p:sp>
        <p:nvSpPr>
          <p:cNvPr id="238" name="Google Shape;238;p28"/>
          <p:cNvSpPr/>
          <p:nvPr/>
        </p:nvSpPr>
        <p:spPr>
          <a:xfrm>
            <a:off x="409000" y="1337400"/>
            <a:ext cx="4462200" cy="383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39" name="Google Shape;239;p28"/>
          <p:cNvCxnSpPr>
            <a:stCxn id="237" idx="1"/>
            <a:endCxn id="238" idx="3"/>
          </p:cNvCxnSpPr>
          <p:nvPr/>
        </p:nvCxnSpPr>
        <p:spPr>
          <a:xfrm rot="10800000">
            <a:off x="4871350" y="1529350"/>
            <a:ext cx="1113300" cy="24600"/>
          </a:xfrm>
          <a:prstGeom prst="straightConnector1">
            <a:avLst/>
          </a:prstGeom>
          <a:noFill/>
          <a:ln cap="flat" cmpd="sng" w="19050">
            <a:solidFill>
              <a:srgbClr val="E06666"/>
            </a:solidFill>
            <a:prstDash val="solid"/>
            <a:round/>
            <a:headEnd len="sm" w="sm" type="none"/>
            <a:tailEnd len="med" w="med" type="stealth"/>
          </a:ln>
        </p:spPr>
      </p:cxnSp>
      <p:sp>
        <p:nvSpPr>
          <p:cNvPr id="240" name="Google Shape;240;p28"/>
          <p:cNvSpPr txBox="1"/>
          <p:nvPr>
            <p:ph idx="1" type="body"/>
          </p:nvPr>
        </p:nvSpPr>
        <p:spPr>
          <a:xfrm>
            <a:off x="5984650" y="2171950"/>
            <a:ext cx="2713800" cy="9162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‘Home’ is overlined and a slightly different colour, as we are on the homepage.</a:t>
            </a:r>
            <a:endParaRPr sz="1400"/>
          </a:p>
        </p:txBody>
      </p:sp>
      <p:sp>
        <p:nvSpPr>
          <p:cNvPr id="241" name="Google Shape;241;p28"/>
          <p:cNvSpPr/>
          <p:nvPr/>
        </p:nvSpPr>
        <p:spPr>
          <a:xfrm>
            <a:off x="409300" y="1781500"/>
            <a:ext cx="4462200" cy="19812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42" name="Google Shape;242;p28"/>
          <p:cNvCxnSpPr>
            <a:stCxn id="240" idx="1"/>
          </p:cNvCxnSpPr>
          <p:nvPr/>
        </p:nvCxnSpPr>
        <p:spPr>
          <a:xfrm rot="10800000">
            <a:off x="2751850" y="2284150"/>
            <a:ext cx="3232800" cy="345900"/>
          </a:xfrm>
          <a:prstGeom prst="straightConnector1">
            <a:avLst/>
          </a:prstGeom>
          <a:noFill/>
          <a:ln cap="flat" cmpd="sng" w="19050">
            <a:solidFill>
              <a:srgbClr val="E06666"/>
            </a:solidFill>
            <a:prstDash val="solid"/>
            <a:round/>
            <a:headEnd len="sm" w="sm" type="none"/>
            <a:tailEnd len="med" w="med" type="stealth"/>
          </a:ln>
        </p:spPr>
      </p:cxnSp>
      <p:sp>
        <p:nvSpPr>
          <p:cNvPr id="243" name="Google Shape;243;p28"/>
          <p:cNvSpPr txBox="1"/>
          <p:nvPr>
            <p:ph idx="1" type="body"/>
          </p:nvPr>
        </p:nvSpPr>
        <p:spPr>
          <a:xfrm>
            <a:off x="5984650" y="3248050"/>
            <a:ext cx="2713800" cy="13599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An image slideshow. First slide shows the club and urges user to “come and join” their club. Other slides showcase the club features and events.</a:t>
            </a:r>
            <a:endParaRPr sz="1400"/>
          </a:p>
        </p:txBody>
      </p:sp>
      <p:cxnSp>
        <p:nvCxnSpPr>
          <p:cNvPr id="244" name="Google Shape;244;p28"/>
          <p:cNvCxnSpPr>
            <a:stCxn id="243" idx="1"/>
          </p:cNvCxnSpPr>
          <p:nvPr/>
        </p:nvCxnSpPr>
        <p:spPr>
          <a:xfrm rot="10800000">
            <a:off x="3160150" y="3252400"/>
            <a:ext cx="2824500" cy="6756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29"/>
          <p:cNvSpPr txBox="1"/>
          <p:nvPr>
            <p:ph type="title"/>
          </p:nvPr>
        </p:nvSpPr>
        <p:spPr>
          <a:xfrm>
            <a:off x="279500" y="4859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Weymouth Sports Club - Registration/Application page</a:t>
            </a:r>
            <a:endParaRPr/>
          </a:p>
        </p:txBody>
      </p:sp>
      <p:pic>
        <p:nvPicPr>
          <p:cNvPr id="250" name="Google Shape;250;p29"/>
          <p:cNvPicPr preferRelativeResize="0"/>
          <p:nvPr/>
        </p:nvPicPr>
        <p:blipFill rotWithShape="1">
          <a:blip r:embed="rId3">
            <a:alphaModFix/>
          </a:blip>
          <a:srcRect b="0" l="12720" r="15004" t="0"/>
          <a:stretch/>
        </p:blipFill>
        <p:spPr>
          <a:xfrm>
            <a:off x="279500" y="1363725"/>
            <a:ext cx="4161451" cy="3085426"/>
          </a:xfrm>
          <a:prstGeom prst="rect">
            <a:avLst/>
          </a:prstGeom>
          <a:noFill/>
          <a:ln>
            <a:noFill/>
          </a:ln>
        </p:spPr>
      </p:pic>
      <p:sp>
        <p:nvSpPr>
          <p:cNvPr id="251" name="Google Shape;251;p29"/>
          <p:cNvSpPr/>
          <p:nvPr/>
        </p:nvSpPr>
        <p:spPr>
          <a:xfrm>
            <a:off x="279500" y="1550375"/>
            <a:ext cx="4219200" cy="506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29"/>
          <p:cNvSpPr txBox="1"/>
          <p:nvPr>
            <p:ph idx="1" type="body"/>
          </p:nvPr>
        </p:nvSpPr>
        <p:spPr>
          <a:xfrm>
            <a:off x="5242600" y="1297150"/>
            <a:ext cx="3621900" cy="5067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The same header throughout all pages</a:t>
            </a:r>
            <a:endParaRPr sz="1400"/>
          </a:p>
        </p:txBody>
      </p:sp>
      <p:cxnSp>
        <p:nvCxnSpPr>
          <p:cNvPr id="253" name="Google Shape;253;p29"/>
          <p:cNvCxnSpPr>
            <a:stCxn id="252" idx="1"/>
            <a:endCxn id="251" idx="3"/>
          </p:cNvCxnSpPr>
          <p:nvPr/>
        </p:nvCxnSpPr>
        <p:spPr>
          <a:xfrm flipH="1">
            <a:off x="4498600" y="1550500"/>
            <a:ext cx="744000" cy="253200"/>
          </a:xfrm>
          <a:prstGeom prst="straightConnector1">
            <a:avLst/>
          </a:prstGeom>
          <a:noFill/>
          <a:ln cap="flat" cmpd="sng" w="19050">
            <a:solidFill>
              <a:srgbClr val="E06666"/>
            </a:solidFill>
            <a:prstDash val="solid"/>
            <a:round/>
            <a:headEnd len="sm" w="sm" type="none"/>
            <a:tailEnd len="med" w="med" type="stealth"/>
          </a:ln>
        </p:spPr>
      </p:cxnSp>
      <p:sp>
        <p:nvSpPr>
          <p:cNvPr id="254" name="Google Shape;254;p29"/>
          <p:cNvSpPr txBox="1"/>
          <p:nvPr>
            <p:ph idx="1" type="body"/>
          </p:nvPr>
        </p:nvSpPr>
        <p:spPr>
          <a:xfrm>
            <a:off x="5242600" y="1883100"/>
            <a:ext cx="3621900" cy="6660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title for the page and a brief description of what the page entails.</a:t>
            </a:r>
            <a:endParaRPr sz="1400"/>
          </a:p>
        </p:txBody>
      </p:sp>
      <p:cxnSp>
        <p:nvCxnSpPr>
          <p:cNvPr id="255" name="Google Shape;255;p29"/>
          <p:cNvCxnSpPr>
            <a:stCxn id="254" idx="1"/>
            <a:endCxn id="256" idx="3"/>
          </p:cNvCxnSpPr>
          <p:nvPr/>
        </p:nvCxnSpPr>
        <p:spPr>
          <a:xfrm flipH="1">
            <a:off x="3049900" y="2216100"/>
            <a:ext cx="2192700" cy="67500"/>
          </a:xfrm>
          <a:prstGeom prst="straightConnector1">
            <a:avLst/>
          </a:prstGeom>
          <a:noFill/>
          <a:ln cap="flat" cmpd="sng" w="19050">
            <a:solidFill>
              <a:srgbClr val="E06666"/>
            </a:solidFill>
            <a:prstDash val="solid"/>
            <a:round/>
            <a:headEnd len="sm" w="sm" type="none"/>
            <a:tailEnd len="med" w="med" type="stealth"/>
          </a:ln>
        </p:spPr>
      </p:cxnSp>
      <p:sp>
        <p:nvSpPr>
          <p:cNvPr id="256" name="Google Shape;256;p29"/>
          <p:cNvSpPr/>
          <p:nvPr/>
        </p:nvSpPr>
        <p:spPr>
          <a:xfrm>
            <a:off x="327400" y="2057075"/>
            <a:ext cx="2722500" cy="4530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29"/>
          <p:cNvSpPr/>
          <p:nvPr/>
        </p:nvSpPr>
        <p:spPr>
          <a:xfrm>
            <a:off x="375900" y="2442625"/>
            <a:ext cx="1886700" cy="349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29"/>
          <p:cNvSpPr txBox="1"/>
          <p:nvPr>
            <p:ph idx="1" type="body"/>
          </p:nvPr>
        </p:nvSpPr>
        <p:spPr>
          <a:xfrm>
            <a:off x="5242600" y="2628350"/>
            <a:ext cx="3621900" cy="6660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It is hard to read black on a dark grey background. Low contrast.</a:t>
            </a:r>
            <a:endParaRPr sz="1400"/>
          </a:p>
        </p:txBody>
      </p:sp>
      <p:cxnSp>
        <p:nvCxnSpPr>
          <p:cNvPr id="259" name="Google Shape;259;p29"/>
          <p:cNvCxnSpPr>
            <a:stCxn id="258" idx="1"/>
            <a:endCxn id="257" idx="3"/>
          </p:cNvCxnSpPr>
          <p:nvPr/>
        </p:nvCxnSpPr>
        <p:spPr>
          <a:xfrm rot="10800000">
            <a:off x="2262700" y="2617250"/>
            <a:ext cx="2979900" cy="344100"/>
          </a:xfrm>
          <a:prstGeom prst="straightConnector1">
            <a:avLst/>
          </a:prstGeom>
          <a:noFill/>
          <a:ln cap="flat" cmpd="sng" w="19050">
            <a:solidFill>
              <a:srgbClr val="E06666"/>
            </a:solidFill>
            <a:prstDash val="solid"/>
            <a:round/>
            <a:headEnd len="sm" w="sm" type="none"/>
            <a:tailEnd len="med" w="med" type="stealth"/>
          </a:ln>
        </p:spPr>
      </p:cxnSp>
      <p:sp>
        <p:nvSpPr>
          <p:cNvPr id="260" name="Google Shape;260;p29"/>
          <p:cNvSpPr txBox="1"/>
          <p:nvPr>
            <p:ph idx="1" type="body"/>
          </p:nvPr>
        </p:nvSpPr>
        <p:spPr>
          <a:xfrm>
            <a:off x="5242600" y="3373600"/>
            <a:ext cx="3621900" cy="8616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A form which asks for the applicant’s details such as first and last names, address, contact numbers, birthday, etc.</a:t>
            </a:r>
            <a:endParaRPr sz="1400"/>
          </a:p>
        </p:txBody>
      </p:sp>
      <p:sp>
        <p:nvSpPr>
          <p:cNvPr id="261" name="Google Shape;261;p29"/>
          <p:cNvSpPr/>
          <p:nvPr/>
        </p:nvSpPr>
        <p:spPr>
          <a:xfrm>
            <a:off x="519400" y="2787650"/>
            <a:ext cx="3765300" cy="16614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262" name="Google Shape;262;p29"/>
          <p:cNvCxnSpPr>
            <a:stCxn id="260" idx="1"/>
            <a:endCxn id="261" idx="3"/>
          </p:cNvCxnSpPr>
          <p:nvPr/>
        </p:nvCxnSpPr>
        <p:spPr>
          <a:xfrm rot="10800000">
            <a:off x="4284700" y="3618400"/>
            <a:ext cx="957900" cy="1860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sp>
        <p:nvSpPr>
          <p:cNvPr id="267" name="Google Shape;267;p30"/>
          <p:cNvSpPr txBox="1"/>
          <p:nvPr>
            <p:ph type="title"/>
          </p:nvPr>
        </p:nvSpPr>
        <p:spPr>
          <a:xfrm>
            <a:off x="311700" y="2408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Research Summary</a:t>
            </a:r>
            <a:endParaRPr/>
          </a:p>
        </p:txBody>
      </p:sp>
      <p:sp>
        <p:nvSpPr>
          <p:cNvPr id="268" name="Google Shape;268;p30"/>
          <p:cNvSpPr txBox="1"/>
          <p:nvPr>
            <p:ph idx="1" type="body"/>
          </p:nvPr>
        </p:nvSpPr>
        <p:spPr>
          <a:xfrm>
            <a:off x="311700" y="813525"/>
            <a:ext cx="8520600" cy="40929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t>After researching similar athletic/sports club websites, here are the common website conventions that I found:</a:t>
            </a:r>
            <a:endParaRPr/>
          </a:p>
          <a:p>
            <a:pPr indent="-342900" lvl="0" marL="457200" rtl="0" algn="just">
              <a:lnSpc>
                <a:spcPct val="115000"/>
              </a:lnSpc>
              <a:spcBef>
                <a:spcPts val="1600"/>
              </a:spcBef>
              <a:spcAft>
                <a:spcPts val="0"/>
              </a:spcAft>
              <a:buSzPts val="1800"/>
              <a:buChar char="➔"/>
            </a:pPr>
            <a:r>
              <a:rPr lang="en"/>
              <a:t>Login / Registration button is mostly on the top right corner of the website or right in the centre of the home page. </a:t>
            </a:r>
            <a:endParaRPr/>
          </a:p>
          <a:p>
            <a:pPr indent="-342900" lvl="0" marL="457200" rtl="0" algn="just">
              <a:lnSpc>
                <a:spcPct val="115000"/>
              </a:lnSpc>
              <a:spcBef>
                <a:spcPts val="0"/>
              </a:spcBef>
              <a:spcAft>
                <a:spcPts val="0"/>
              </a:spcAft>
              <a:buSzPts val="1800"/>
              <a:buChar char="➔"/>
            </a:pPr>
            <a:r>
              <a:rPr lang="en"/>
              <a:t>The currently active page button on the navigation bar is highlighted in some way.</a:t>
            </a:r>
            <a:endParaRPr/>
          </a:p>
          <a:p>
            <a:pPr indent="-342900" lvl="0" marL="457200" rtl="0" algn="just">
              <a:lnSpc>
                <a:spcPct val="115000"/>
              </a:lnSpc>
              <a:spcBef>
                <a:spcPts val="0"/>
              </a:spcBef>
              <a:spcAft>
                <a:spcPts val="0"/>
              </a:spcAft>
              <a:buSzPts val="1800"/>
              <a:buChar char="➔"/>
            </a:pPr>
            <a:r>
              <a:rPr lang="en"/>
              <a:t>Details for the admin/club member to see are secured by a login (the public can’t access)</a:t>
            </a:r>
            <a:endParaRPr/>
          </a:p>
          <a:p>
            <a:pPr indent="-342900" lvl="0" marL="457200" rtl="0" algn="just">
              <a:lnSpc>
                <a:spcPct val="115000"/>
              </a:lnSpc>
              <a:spcBef>
                <a:spcPts val="0"/>
              </a:spcBef>
              <a:spcAft>
                <a:spcPts val="0"/>
              </a:spcAft>
              <a:buSzPts val="1800"/>
              <a:buChar char="➔"/>
            </a:pPr>
            <a:r>
              <a:rPr lang="en"/>
              <a:t>A hero image or slideshow underneath the header.</a:t>
            </a:r>
            <a:endParaRPr/>
          </a:p>
          <a:p>
            <a:pPr indent="-342900" lvl="0" marL="457200" rtl="0" algn="just">
              <a:lnSpc>
                <a:spcPct val="115000"/>
              </a:lnSpc>
              <a:spcBef>
                <a:spcPts val="0"/>
              </a:spcBef>
              <a:spcAft>
                <a:spcPts val="0"/>
              </a:spcAft>
              <a:buSzPts val="1800"/>
              <a:buChar char="➔"/>
            </a:pPr>
            <a:r>
              <a:rPr lang="en"/>
              <a:t>A second/separate button in the centre of slideshow or just beneath it</a:t>
            </a:r>
            <a:endParaRPr/>
          </a:p>
          <a:p>
            <a:pPr indent="-342900" lvl="0" marL="457200" rtl="0" algn="just">
              <a:lnSpc>
                <a:spcPct val="115000"/>
              </a:lnSpc>
              <a:spcBef>
                <a:spcPts val="0"/>
              </a:spcBef>
              <a:spcAft>
                <a:spcPts val="0"/>
              </a:spcAft>
              <a:buSzPts val="1800"/>
              <a:buChar char="➔"/>
            </a:pPr>
            <a:r>
              <a:rPr lang="en"/>
              <a:t>Overall website appearance follows basic design principles: Contrast, Repetition, Alignment, and Proximity.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1"/>
          <p:cNvSpPr txBox="1"/>
          <p:nvPr>
            <p:ph type="title"/>
          </p:nvPr>
        </p:nvSpPr>
        <p:spPr>
          <a:xfrm>
            <a:off x="277725" y="1064848"/>
            <a:ext cx="4045200" cy="150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Website Design Feedback</a:t>
            </a:r>
            <a:endParaRPr/>
          </a:p>
        </p:txBody>
      </p:sp>
      <p:sp>
        <p:nvSpPr>
          <p:cNvPr id="274" name="Google Shape;274;p31"/>
          <p:cNvSpPr txBox="1"/>
          <p:nvPr>
            <p:ph idx="1" type="subTitle"/>
          </p:nvPr>
        </p:nvSpPr>
        <p:spPr>
          <a:xfrm>
            <a:off x="277725" y="2709125"/>
            <a:ext cx="4045200" cy="1916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latin typeface="Josefin Sans"/>
                <a:ea typeface="Josefin Sans"/>
                <a:cs typeface="Josefin Sans"/>
                <a:sym typeface="Josefin Sans"/>
              </a:rPr>
              <a:t>To further improve my designs, I went to 3 volunteers with website/design experience and asked for feedback for my 3 designs.</a:t>
            </a:r>
            <a:endParaRPr>
              <a:latin typeface="Josefin Sans"/>
              <a:ea typeface="Josefin Sans"/>
              <a:cs typeface="Josefin Sans"/>
              <a:sym typeface="Josefin Sans"/>
            </a:endParaRPr>
          </a:p>
        </p:txBody>
      </p:sp>
      <p:sp>
        <p:nvSpPr>
          <p:cNvPr id="275" name="Google Shape;275;p31"/>
          <p:cNvSpPr txBox="1"/>
          <p:nvPr>
            <p:ph idx="2" type="body"/>
          </p:nvPr>
        </p:nvSpPr>
        <p:spPr>
          <a:xfrm>
            <a:off x="4948375" y="207425"/>
            <a:ext cx="3837000" cy="4417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solidFill>
                  <a:srgbClr val="000000"/>
                </a:solidFill>
              </a:rPr>
              <a:t>3 Website Designs:</a:t>
            </a:r>
            <a:endParaRPr sz="2400">
              <a:solidFill>
                <a:srgbClr val="000000"/>
              </a:solidFill>
            </a:endParaRPr>
          </a:p>
          <a:p>
            <a:pPr indent="-381000" lvl="0" marL="914400" rtl="0" algn="l">
              <a:lnSpc>
                <a:spcPct val="115000"/>
              </a:lnSpc>
              <a:spcBef>
                <a:spcPts val="1600"/>
              </a:spcBef>
              <a:spcAft>
                <a:spcPts val="0"/>
              </a:spcAft>
              <a:buSzPts val="2400"/>
              <a:buChar char="➔"/>
            </a:pPr>
            <a:r>
              <a:rPr lang="en" sz="2400"/>
              <a:t>Design 1</a:t>
            </a:r>
            <a:endParaRPr sz="2400"/>
          </a:p>
          <a:p>
            <a:pPr indent="0" lvl="0" marL="0" rtl="0" algn="l">
              <a:lnSpc>
                <a:spcPct val="115000"/>
              </a:lnSpc>
              <a:spcBef>
                <a:spcPts val="1600"/>
              </a:spcBef>
              <a:spcAft>
                <a:spcPts val="0"/>
              </a:spcAft>
              <a:buSzPts val="1800"/>
              <a:buNone/>
            </a:pPr>
            <a:r>
              <a:rPr lang="en" sz="1100" u="sng">
                <a:solidFill>
                  <a:schemeClr val="accent5"/>
                </a:solidFill>
                <a:hlinkClick r:id="rId3"/>
              </a:rPr>
              <a:t>https://drive.google.com/file/d/1H33uYINTdZX5aShIHE7ee6gDPMlRFZo6/view?usp=sharing</a:t>
            </a:r>
            <a:r>
              <a:rPr lang="en" sz="1100"/>
              <a:t> </a:t>
            </a:r>
            <a:endParaRPr sz="1100"/>
          </a:p>
          <a:p>
            <a:pPr indent="-381000" lvl="0" marL="914400" rtl="0" algn="l">
              <a:lnSpc>
                <a:spcPct val="115000"/>
              </a:lnSpc>
              <a:spcBef>
                <a:spcPts val="1600"/>
              </a:spcBef>
              <a:spcAft>
                <a:spcPts val="0"/>
              </a:spcAft>
              <a:buSzPts val="2400"/>
              <a:buChar char="➔"/>
            </a:pPr>
            <a:r>
              <a:rPr lang="en" sz="2400"/>
              <a:t>Design 2</a:t>
            </a:r>
            <a:endParaRPr sz="2400"/>
          </a:p>
          <a:p>
            <a:pPr indent="0" lvl="0" marL="0" rtl="0" algn="l">
              <a:lnSpc>
                <a:spcPct val="115000"/>
              </a:lnSpc>
              <a:spcBef>
                <a:spcPts val="1600"/>
              </a:spcBef>
              <a:spcAft>
                <a:spcPts val="0"/>
              </a:spcAft>
              <a:buSzPts val="1800"/>
              <a:buNone/>
            </a:pPr>
            <a:r>
              <a:rPr lang="en" sz="1100" u="sng">
                <a:solidFill>
                  <a:schemeClr val="accent5"/>
                </a:solidFill>
                <a:highlight>
                  <a:srgbClr val="FFFFFF"/>
                </a:highlight>
                <a:hlinkClick r:id="rId4"/>
              </a:rPr>
              <a:t>https://drive.google.com/file/d/1t8uXRTAXx5z_c5qF9ETYuJ961Cceq114/view?usp=sharing</a:t>
            </a:r>
            <a:endParaRPr sz="2400"/>
          </a:p>
          <a:p>
            <a:pPr indent="0" lvl="0" marL="0" rtl="0" algn="l">
              <a:lnSpc>
                <a:spcPct val="115000"/>
              </a:lnSpc>
              <a:spcBef>
                <a:spcPts val="0"/>
              </a:spcBef>
              <a:spcAft>
                <a:spcPts val="0"/>
              </a:spcAft>
              <a:buSzPts val="1800"/>
              <a:buNone/>
            </a:pPr>
            <a:r>
              <a:t/>
            </a:r>
            <a:endParaRPr sz="2400"/>
          </a:p>
          <a:p>
            <a:pPr indent="-381000" lvl="0" marL="914400" rtl="0" algn="l">
              <a:lnSpc>
                <a:spcPct val="115000"/>
              </a:lnSpc>
              <a:spcBef>
                <a:spcPts val="0"/>
              </a:spcBef>
              <a:spcAft>
                <a:spcPts val="0"/>
              </a:spcAft>
              <a:buSzPts val="2400"/>
              <a:buChar char="➔"/>
            </a:pPr>
            <a:r>
              <a:rPr lang="en" sz="2400"/>
              <a:t>Design 3</a:t>
            </a:r>
            <a:endParaRPr sz="2400"/>
          </a:p>
          <a:p>
            <a:pPr indent="0" lvl="0" marL="0" rtl="0" algn="l">
              <a:lnSpc>
                <a:spcPct val="115000"/>
              </a:lnSpc>
              <a:spcBef>
                <a:spcPts val="1600"/>
              </a:spcBef>
              <a:spcAft>
                <a:spcPts val="0"/>
              </a:spcAft>
              <a:buClr>
                <a:schemeClr val="dk2"/>
              </a:buClr>
              <a:buSzPts val="1100"/>
              <a:buFont typeface="Arial"/>
              <a:buNone/>
            </a:pPr>
            <a:r>
              <a:rPr lang="en" sz="1100" u="sng">
                <a:solidFill>
                  <a:schemeClr val="accent5"/>
                </a:solidFill>
                <a:highlight>
                  <a:srgbClr val="FFFFFF"/>
                </a:highlight>
                <a:hlinkClick r:id="rId5"/>
              </a:rPr>
              <a:t>h</a:t>
            </a:r>
            <a:r>
              <a:rPr lang="en" sz="1100" u="sng">
                <a:solidFill>
                  <a:schemeClr val="accent5"/>
                </a:solidFill>
                <a:highlight>
                  <a:srgbClr val="FFFFFF"/>
                </a:highlight>
                <a:hlinkClick r:id="rId6"/>
              </a:rPr>
              <a:t>ttps://drive.google.com/file/d/1QuM8FVzzyS4ZJEvmss0LelqbEQn09nLI/view?usp=sharing</a:t>
            </a:r>
            <a:endParaRPr sz="1100">
              <a:solidFill>
                <a:schemeClr val="accent5"/>
              </a:solidFill>
              <a:highlight>
                <a:srgbClr val="FFFFFF"/>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4"/>
          <p:cNvSpPr txBox="1"/>
          <p:nvPr>
            <p:ph type="title"/>
          </p:nvPr>
        </p:nvSpPr>
        <p:spPr>
          <a:xfrm>
            <a:off x="311700" y="200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Brief &amp; Requirements</a:t>
            </a:r>
            <a:endParaRPr/>
          </a:p>
        </p:txBody>
      </p:sp>
      <p:sp>
        <p:nvSpPr>
          <p:cNvPr id="65" name="Google Shape;65;p14"/>
          <p:cNvSpPr txBox="1"/>
          <p:nvPr>
            <p:ph idx="1" type="body"/>
          </p:nvPr>
        </p:nvSpPr>
        <p:spPr>
          <a:xfrm>
            <a:off x="311700" y="773375"/>
            <a:ext cx="8520600" cy="41817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SzPts val="1800"/>
              <a:buChar char="➔"/>
            </a:pPr>
            <a:r>
              <a:rPr b="1" lang="en"/>
              <a:t>Purpose</a:t>
            </a:r>
            <a:r>
              <a:rPr lang="en"/>
              <a:t>: The website I am creating is for the admins of Ormiston Athletic Club to enrol club members, view/modify/display their details, fees, and scores. </a:t>
            </a:r>
            <a:endParaRPr/>
          </a:p>
          <a:p>
            <a:pPr indent="-342900" lvl="0" marL="457200" rtl="0" algn="l">
              <a:lnSpc>
                <a:spcPct val="115000"/>
              </a:lnSpc>
              <a:spcBef>
                <a:spcPts val="0"/>
              </a:spcBef>
              <a:spcAft>
                <a:spcPts val="0"/>
              </a:spcAft>
              <a:buSzPts val="1800"/>
              <a:buChar char="➔"/>
            </a:pPr>
            <a:r>
              <a:rPr b="1" lang="en"/>
              <a:t>The website needs to be: </a:t>
            </a:r>
            <a:endParaRPr b="1"/>
          </a:p>
          <a:p>
            <a:pPr indent="-342900" lvl="1" marL="914400" rtl="0" algn="l">
              <a:lnSpc>
                <a:spcPct val="115000"/>
              </a:lnSpc>
              <a:spcBef>
                <a:spcPts val="0"/>
              </a:spcBef>
              <a:spcAft>
                <a:spcPts val="0"/>
              </a:spcAft>
              <a:buSzPts val="1800"/>
              <a:buChar char="◆"/>
            </a:pPr>
            <a:r>
              <a:rPr lang="en" sz="1800"/>
              <a:t>Easy to use/understand</a:t>
            </a:r>
            <a:endParaRPr sz="1800"/>
          </a:p>
          <a:p>
            <a:pPr indent="-342900" lvl="1" marL="914400" rtl="0" algn="l">
              <a:lnSpc>
                <a:spcPct val="115000"/>
              </a:lnSpc>
              <a:spcBef>
                <a:spcPts val="0"/>
              </a:spcBef>
              <a:spcAft>
                <a:spcPts val="0"/>
              </a:spcAft>
              <a:buSzPts val="1800"/>
              <a:buChar char="◆"/>
            </a:pPr>
            <a:r>
              <a:rPr lang="en" sz="1800"/>
              <a:t>Accessible for all types of users</a:t>
            </a:r>
            <a:endParaRPr sz="1800"/>
          </a:p>
          <a:p>
            <a:pPr indent="-342900" lvl="1" marL="914400" rtl="0" algn="l">
              <a:lnSpc>
                <a:spcPct val="115000"/>
              </a:lnSpc>
              <a:spcBef>
                <a:spcPts val="0"/>
              </a:spcBef>
              <a:spcAft>
                <a:spcPts val="0"/>
              </a:spcAft>
              <a:buSzPts val="1800"/>
              <a:buChar char="◆"/>
            </a:pPr>
            <a:r>
              <a:rPr lang="en" sz="1800"/>
              <a:t>Dynamically linked to club database</a:t>
            </a:r>
            <a:endParaRPr sz="1800"/>
          </a:p>
          <a:p>
            <a:pPr indent="-342900" lvl="1" marL="914400" rtl="0" algn="l">
              <a:lnSpc>
                <a:spcPct val="115000"/>
              </a:lnSpc>
              <a:spcBef>
                <a:spcPts val="0"/>
              </a:spcBef>
              <a:spcAft>
                <a:spcPts val="0"/>
              </a:spcAft>
              <a:buSzPts val="1800"/>
              <a:buChar char="◆"/>
            </a:pPr>
            <a:r>
              <a:rPr lang="en" sz="1800"/>
              <a:t>Functional / Be Able to:</a:t>
            </a:r>
            <a:endParaRPr sz="1800"/>
          </a:p>
          <a:p>
            <a:pPr indent="-317500" lvl="2" marL="1371600" rtl="0" algn="l">
              <a:lnSpc>
                <a:spcPct val="115000"/>
              </a:lnSpc>
              <a:spcBef>
                <a:spcPts val="0"/>
              </a:spcBef>
              <a:spcAft>
                <a:spcPts val="0"/>
              </a:spcAft>
              <a:buSzPts val="1400"/>
              <a:buChar char="●"/>
            </a:pPr>
            <a:r>
              <a:rPr lang="en"/>
              <a:t>Insert and edit kids details, scores, and fees</a:t>
            </a:r>
            <a:endParaRPr/>
          </a:p>
          <a:p>
            <a:pPr indent="-317500" lvl="2" marL="1371600" rtl="0" algn="l">
              <a:lnSpc>
                <a:spcPct val="115000"/>
              </a:lnSpc>
              <a:spcBef>
                <a:spcPts val="0"/>
              </a:spcBef>
              <a:spcAft>
                <a:spcPts val="0"/>
              </a:spcAft>
              <a:buSzPts val="1400"/>
              <a:buChar char="●"/>
            </a:pPr>
            <a:r>
              <a:rPr lang="en"/>
              <a:t>Display total fees received and total outstanding fees</a:t>
            </a:r>
            <a:endParaRPr/>
          </a:p>
          <a:p>
            <a:pPr indent="-317500" lvl="2" marL="1371600" rtl="0" algn="l">
              <a:lnSpc>
                <a:spcPct val="115000"/>
              </a:lnSpc>
              <a:spcBef>
                <a:spcPts val="0"/>
              </a:spcBef>
              <a:spcAft>
                <a:spcPts val="0"/>
              </a:spcAft>
              <a:buSzPts val="1400"/>
              <a:buChar char="●"/>
            </a:pPr>
            <a:r>
              <a:rPr lang="en"/>
              <a:t>Display a list of all kids with overdue fees and showing the amount owed</a:t>
            </a:r>
            <a:endParaRPr/>
          </a:p>
          <a:p>
            <a:pPr indent="-317500" lvl="2" marL="1371600" rtl="0" algn="l">
              <a:lnSpc>
                <a:spcPct val="115000"/>
              </a:lnSpc>
              <a:spcBef>
                <a:spcPts val="0"/>
              </a:spcBef>
              <a:spcAft>
                <a:spcPts val="0"/>
              </a:spcAft>
              <a:buSzPts val="1400"/>
              <a:buChar char="●"/>
            </a:pPr>
            <a:r>
              <a:rPr lang="en"/>
              <a:t>Display a table of members with their total points for the season</a:t>
            </a:r>
            <a:endParaRPr/>
          </a:p>
          <a:p>
            <a:pPr indent="-317500" lvl="2" marL="1371600" rtl="0" algn="l">
              <a:lnSpc>
                <a:spcPct val="115000"/>
              </a:lnSpc>
              <a:spcBef>
                <a:spcPts val="0"/>
              </a:spcBef>
              <a:spcAft>
                <a:spcPts val="0"/>
              </a:spcAft>
              <a:buSzPts val="1400"/>
              <a:buChar char="●"/>
            </a:pPr>
            <a:r>
              <a:rPr lang="en"/>
              <a:t>Search an event and display all players participated for that event</a:t>
            </a:r>
            <a:endParaRPr/>
          </a:p>
          <a:p>
            <a:pPr indent="-317500" lvl="2" marL="1371600" rtl="0" algn="l">
              <a:lnSpc>
                <a:spcPct val="115000"/>
              </a:lnSpc>
              <a:spcBef>
                <a:spcPts val="0"/>
              </a:spcBef>
              <a:spcAft>
                <a:spcPts val="0"/>
              </a:spcAft>
              <a:buSzPts val="1400"/>
              <a:buChar char="●"/>
            </a:pPr>
            <a:r>
              <a:rPr lang="en"/>
              <a:t>Search a kid to bring out their points, fees, and view their individual report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279" name="Shape 279"/>
        <p:cNvGrpSpPr/>
        <p:nvPr/>
      </p:nvGrpSpPr>
      <p:grpSpPr>
        <a:xfrm>
          <a:off x="0" y="0"/>
          <a:ext cx="0" cy="0"/>
          <a:chOff x="0" y="0"/>
          <a:chExt cx="0" cy="0"/>
        </a:xfrm>
      </p:grpSpPr>
      <p:sp>
        <p:nvSpPr>
          <p:cNvPr id="280" name="Google Shape;280;p32"/>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Website Design 1</a:t>
            </a:r>
            <a:endParaRPr sz="7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4" name="Shape 284"/>
        <p:cNvGrpSpPr/>
        <p:nvPr/>
      </p:nvGrpSpPr>
      <p:grpSpPr>
        <a:xfrm>
          <a:off x="0" y="0"/>
          <a:ext cx="0" cy="0"/>
          <a:chOff x="0" y="0"/>
          <a:chExt cx="0" cy="0"/>
        </a:xfrm>
      </p:grpSpPr>
      <p:sp>
        <p:nvSpPr>
          <p:cNvPr id="285" name="Google Shape;285;p33"/>
          <p:cNvSpPr txBox="1"/>
          <p:nvPr>
            <p:ph type="title"/>
          </p:nvPr>
        </p:nvSpPr>
        <p:spPr>
          <a:xfrm>
            <a:off x="262825" y="3882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1 Feedback - Ms Al Salihi</a:t>
            </a:r>
            <a:endParaRPr/>
          </a:p>
        </p:txBody>
      </p:sp>
      <p:sp>
        <p:nvSpPr>
          <p:cNvPr id="286" name="Google Shape;286;p33"/>
          <p:cNvSpPr txBox="1"/>
          <p:nvPr>
            <p:ph idx="1" type="body"/>
          </p:nvPr>
        </p:nvSpPr>
        <p:spPr>
          <a:xfrm>
            <a:off x="262825" y="960900"/>
            <a:ext cx="5772600" cy="379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2"/>
              </a:buClr>
              <a:buSzPts val="1100"/>
              <a:buFont typeface="Arial"/>
              <a:buNone/>
            </a:pPr>
            <a:r>
              <a:rPr lang="en"/>
              <a:t>Pros: </a:t>
            </a:r>
            <a:endParaRPr/>
          </a:p>
          <a:p>
            <a:pPr indent="-330200" lvl="0" marL="457200" rtl="0" algn="l">
              <a:lnSpc>
                <a:spcPct val="115000"/>
              </a:lnSpc>
              <a:spcBef>
                <a:spcPts val="1600"/>
              </a:spcBef>
              <a:spcAft>
                <a:spcPts val="0"/>
              </a:spcAft>
              <a:buSzPts val="1600"/>
              <a:buChar char="➔"/>
            </a:pPr>
            <a:r>
              <a:rPr lang="en" sz="1600"/>
              <a:t>Like that the logo is on the top-left corner and the login button in the top-right. </a:t>
            </a:r>
            <a:endParaRPr sz="1600"/>
          </a:p>
          <a:p>
            <a:pPr indent="-330200" lvl="0" marL="457200" rtl="0" algn="l">
              <a:lnSpc>
                <a:spcPct val="115000"/>
              </a:lnSpc>
              <a:spcBef>
                <a:spcPts val="0"/>
              </a:spcBef>
              <a:spcAft>
                <a:spcPts val="0"/>
              </a:spcAft>
              <a:buSzPts val="1600"/>
              <a:buChar char="➔"/>
            </a:pPr>
            <a:r>
              <a:rPr lang="en" sz="1600"/>
              <a:t>Liked the different tabs for members, fees, and events. </a:t>
            </a:r>
            <a:endParaRPr sz="1600"/>
          </a:p>
          <a:p>
            <a:pPr indent="0" lvl="0" marL="0" rtl="0" algn="l">
              <a:lnSpc>
                <a:spcPct val="115000"/>
              </a:lnSpc>
              <a:spcBef>
                <a:spcPts val="1600"/>
              </a:spcBef>
              <a:spcAft>
                <a:spcPts val="0"/>
              </a:spcAft>
              <a:buClr>
                <a:schemeClr val="dk2"/>
              </a:buClr>
              <a:buSzPts val="1100"/>
              <a:buFont typeface="Arial"/>
              <a:buNone/>
            </a:pPr>
            <a:r>
              <a:rPr lang="en"/>
              <a:t>Cons:</a:t>
            </a:r>
            <a:endParaRPr/>
          </a:p>
          <a:p>
            <a:pPr indent="-330200" lvl="0" marL="457200" rtl="0" algn="l">
              <a:lnSpc>
                <a:spcPct val="115000"/>
              </a:lnSpc>
              <a:spcBef>
                <a:spcPts val="1600"/>
              </a:spcBef>
              <a:spcAft>
                <a:spcPts val="0"/>
              </a:spcAft>
              <a:buSzPts val="1600"/>
              <a:buChar char="➔"/>
            </a:pPr>
            <a:r>
              <a:rPr lang="en" sz="1600"/>
              <a:t>Welcome, Admin image is not necessary / redundant.</a:t>
            </a:r>
            <a:endParaRPr sz="1600"/>
          </a:p>
          <a:p>
            <a:pPr indent="-330200" lvl="0" marL="457200" rtl="0" algn="l">
              <a:lnSpc>
                <a:spcPct val="115000"/>
              </a:lnSpc>
              <a:spcBef>
                <a:spcPts val="0"/>
              </a:spcBef>
              <a:spcAft>
                <a:spcPts val="0"/>
              </a:spcAft>
              <a:buSzPts val="1600"/>
              <a:buChar char="➔"/>
            </a:pPr>
            <a:r>
              <a:rPr lang="en" sz="1600"/>
              <a:t>Too many members displayed on members and fees page at once is not good, should have a filter.</a:t>
            </a:r>
            <a:endParaRPr sz="1600"/>
          </a:p>
          <a:p>
            <a:pPr indent="-330200" lvl="0" marL="457200" rtl="0" algn="l">
              <a:lnSpc>
                <a:spcPct val="115000"/>
              </a:lnSpc>
              <a:spcBef>
                <a:spcPts val="0"/>
              </a:spcBef>
              <a:spcAft>
                <a:spcPts val="0"/>
              </a:spcAft>
              <a:buSzPts val="1600"/>
              <a:buChar char="➔"/>
            </a:pPr>
            <a:r>
              <a:rPr lang="en" sz="1600"/>
              <a:t>Add new member button shouldn’t be below the table and should be easier to see.</a:t>
            </a:r>
            <a:endParaRPr sz="1600"/>
          </a:p>
          <a:p>
            <a:pPr indent="-330200" lvl="0" marL="457200" rtl="0" algn="l">
              <a:lnSpc>
                <a:spcPct val="115000"/>
              </a:lnSpc>
              <a:spcBef>
                <a:spcPts val="0"/>
              </a:spcBef>
              <a:spcAft>
                <a:spcPts val="0"/>
              </a:spcAft>
              <a:buSzPts val="1600"/>
              <a:buChar char="➔"/>
            </a:pPr>
            <a:r>
              <a:rPr lang="en" sz="1600"/>
              <a:t>It is missing a filter for members/fees page.</a:t>
            </a:r>
            <a:endParaRPr sz="1600"/>
          </a:p>
        </p:txBody>
      </p:sp>
      <p:pic>
        <p:nvPicPr>
          <p:cNvPr id="287" name="Google Shape;287;p33"/>
          <p:cNvPicPr preferRelativeResize="0"/>
          <p:nvPr/>
        </p:nvPicPr>
        <p:blipFill rotWithShape="1">
          <a:blip r:embed="rId3">
            <a:alphaModFix/>
          </a:blip>
          <a:srcRect b="0" l="0" r="0" t="0"/>
          <a:stretch/>
        </p:blipFill>
        <p:spPr>
          <a:xfrm>
            <a:off x="6206500" y="204625"/>
            <a:ext cx="2748000" cy="4734261"/>
          </a:xfrm>
          <a:prstGeom prst="rect">
            <a:avLst/>
          </a:prstGeom>
          <a:noFill/>
          <a:ln>
            <a:noFill/>
          </a:ln>
        </p:spPr>
      </p:pic>
      <p:cxnSp>
        <p:nvCxnSpPr>
          <p:cNvPr id="288" name="Google Shape;288;p33"/>
          <p:cNvCxnSpPr/>
          <p:nvPr/>
        </p:nvCxnSpPr>
        <p:spPr>
          <a:xfrm flipH="1" rot="10800000">
            <a:off x="5571100" y="688575"/>
            <a:ext cx="745200" cy="952800"/>
          </a:xfrm>
          <a:prstGeom prst="straightConnector1">
            <a:avLst/>
          </a:prstGeom>
          <a:noFill/>
          <a:ln cap="flat" cmpd="sng" w="9525">
            <a:solidFill>
              <a:schemeClr val="dk2"/>
            </a:solidFill>
            <a:prstDash val="solid"/>
            <a:round/>
            <a:headEnd len="sm" w="sm" type="none"/>
            <a:tailEnd len="med" w="med" type="triangle"/>
          </a:ln>
        </p:spPr>
      </p:cxnSp>
      <p:cxnSp>
        <p:nvCxnSpPr>
          <p:cNvPr id="289" name="Google Shape;289;p33"/>
          <p:cNvCxnSpPr/>
          <p:nvPr/>
        </p:nvCxnSpPr>
        <p:spPr>
          <a:xfrm flipH="1" rot="10800000">
            <a:off x="3616325" y="700725"/>
            <a:ext cx="5021400" cy="1319400"/>
          </a:xfrm>
          <a:prstGeom prst="straightConnector1">
            <a:avLst/>
          </a:prstGeom>
          <a:noFill/>
          <a:ln cap="flat" cmpd="sng" w="9525">
            <a:solidFill>
              <a:schemeClr val="dk2"/>
            </a:solidFill>
            <a:prstDash val="solid"/>
            <a:round/>
            <a:headEnd len="sm" w="sm" type="none"/>
            <a:tailEnd len="med" w="med" type="triangle"/>
          </a:ln>
        </p:spPr>
      </p:cxnSp>
      <p:cxnSp>
        <p:nvCxnSpPr>
          <p:cNvPr id="290" name="Google Shape;290;p33"/>
          <p:cNvCxnSpPr/>
          <p:nvPr/>
        </p:nvCxnSpPr>
        <p:spPr>
          <a:xfrm flipH="1" rot="10800000">
            <a:off x="5558875" y="1372700"/>
            <a:ext cx="1624800" cy="1759200"/>
          </a:xfrm>
          <a:prstGeom prst="straightConnector1">
            <a:avLst/>
          </a:prstGeom>
          <a:noFill/>
          <a:ln cap="flat" cmpd="sng" w="9525">
            <a:solidFill>
              <a:schemeClr val="dk2"/>
            </a:solidFill>
            <a:prstDash val="solid"/>
            <a:round/>
            <a:headEnd len="sm" w="sm" type="none"/>
            <a:tailEnd len="med" w="med" type="triangle"/>
          </a:ln>
        </p:spPr>
      </p:cxnSp>
      <p:cxnSp>
        <p:nvCxnSpPr>
          <p:cNvPr id="291" name="Google Shape;291;p33"/>
          <p:cNvCxnSpPr/>
          <p:nvPr/>
        </p:nvCxnSpPr>
        <p:spPr>
          <a:xfrm flipH="1" rot="10800000">
            <a:off x="5644400" y="3278575"/>
            <a:ext cx="769800" cy="256500"/>
          </a:xfrm>
          <a:prstGeom prst="straightConnector1">
            <a:avLst/>
          </a:prstGeom>
          <a:noFill/>
          <a:ln cap="flat" cmpd="sng" w="9525">
            <a:solidFill>
              <a:schemeClr val="dk2"/>
            </a:solidFill>
            <a:prstDash val="solid"/>
            <a:round/>
            <a:headEnd len="sm" w="sm" type="none"/>
            <a:tailEnd len="med" w="med" type="triangle"/>
          </a:ln>
        </p:spPr>
      </p:cxnSp>
      <p:cxnSp>
        <p:nvCxnSpPr>
          <p:cNvPr id="292" name="Google Shape;292;p33"/>
          <p:cNvCxnSpPr/>
          <p:nvPr/>
        </p:nvCxnSpPr>
        <p:spPr>
          <a:xfrm flipH="1" rot="10800000">
            <a:off x="3689625" y="4280375"/>
            <a:ext cx="3433200" cy="36600"/>
          </a:xfrm>
          <a:prstGeom prst="straightConnector1">
            <a:avLst/>
          </a:prstGeom>
          <a:noFill/>
          <a:ln cap="flat" cmpd="sng" w="9525">
            <a:solidFill>
              <a:schemeClr val="dk2"/>
            </a:solidFill>
            <a:prstDash val="solid"/>
            <a:round/>
            <a:headEnd len="sm" w="sm" type="none"/>
            <a:tailEnd len="med" w="med" type="triangle"/>
          </a:ln>
        </p:spPr>
      </p:cxnSp>
      <p:cxnSp>
        <p:nvCxnSpPr>
          <p:cNvPr id="293" name="Google Shape;293;p33"/>
          <p:cNvCxnSpPr/>
          <p:nvPr/>
        </p:nvCxnSpPr>
        <p:spPr>
          <a:xfrm flipH="1" rot="10800000">
            <a:off x="5888750" y="1824750"/>
            <a:ext cx="415500" cy="4275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34"/>
          <p:cNvSpPr txBox="1"/>
          <p:nvPr>
            <p:ph type="title"/>
          </p:nvPr>
        </p:nvSpPr>
        <p:spPr>
          <a:xfrm>
            <a:off x="262825" y="388200"/>
            <a:ext cx="75441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1 Feedback - Ms Al Salihi (cont.)</a:t>
            </a:r>
            <a:endParaRPr/>
          </a:p>
        </p:txBody>
      </p:sp>
      <p:sp>
        <p:nvSpPr>
          <p:cNvPr id="299" name="Google Shape;299;p34"/>
          <p:cNvSpPr txBox="1"/>
          <p:nvPr>
            <p:ph idx="1" type="body"/>
          </p:nvPr>
        </p:nvSpPr>
        <p:spPr>
          <a:xfrm>
            <a:off x="262825" y="1137750"/>
            <a:ext cx="4893000" cy="3626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a:p>
          <a:p>
            <a:pPr indent="-342900" lvl="0" marL="457200" rtl="0" algn="l">
              <a:lnSpc>
                <a:spcPct val="115000"/>
              </a:lnSpc>
              <a:spcBef>
                <a:spcPts val="1600"/>
              </a:spcBef>
              <a:spcAft>
                <a:spcPts val="0"/>
              </a:spcAft>
              <a:buSzPts val="1800"/>
              <a:buChar char="➔"/>
            </a:pPr>
            <a:r>
              <a:rPr lang="en"/>
              <a:t>Liked the ‘outstanding fees’ in red in fees table. A common website convention</a:t>
            </a:r>
            <a:endParaRPr/>
          </a:p>
          <a:p>
            <a:pPr indent="0" lvl="0" marL="0" rtl="0" algn="l">
              <a:lnSpc>
                <a:spcPct val="115000"/>
              </a:lnSpc>
              <a:spcBef>
                <a:spcPts val="1600"/>
              </a:spcBef>
              <a:spcAft>
                <a:spcPts val="0"/>
              </a:spcAft>
              <a:buSzPts val="1800"/>
              <a:buNone/>
            </a:pPr>
            <a:r>
              <a:t/>
            </a:r>
            <a:endParaRPr/>
          </a:p>
          <a:p>
            <a:pPr indent="-342900" lvl="0" marL="457200" rtl="0" algn="l">
              <a:lnSpc>
                <a:spcPct val="115000"/>
              </a:lnSpc>
              <a:spcBef>
                <a:spcPts val="1600"/>
              </a:spcBef>
              <a:spcAft>
                <a:spcPts val="0"/>
              </a:spcAft>
              <a:buSzPts val="1800"/>
              <a:buChar char="➔"/>
            </a:pPr>
            <a:r>
              <a:rPr lang="en"/>
              <a:t>Colours are subtle and doesn’t pop. </a:t>
            </a:r>
            <a:endParaRPr/>
          </a:p>
        </p:txBody>
      </p:sp>
      <p:pic>
        <p:nvPicPr>
          <p:cNvPr id="300" name="Google Shape;300;p34"/>
          <p:cNvPicPr preferRelativeResize="0"/>
          <p:nvPr/>
        </p:nvPicPr>
        <p:blipFill rotWithShape="1">
          <a:blip r:embed="rId3">
            <a:alphaModFix/>
          </a:blip>
          <a:srcRect b="0" l="0" r="0" t="0"/>
          <a:stretch/>
        </p:blipFill>
        <p:spPr>
          <a:xfrm>
            <a:off x="5247075" y="1137750"/>
            <a:ext cx="3781525" cy="3418275"/>
          </a:xfrm>
          <a:prstGeom prst="rect">
            <a:avLst/>
          </a:prstGeom>
          <a:noFill/>
          <a:ln>
            <a:noFill/>
          </a:ln>
        </p:spPr>
      </p:pic>
      <p:cxnSp>
        <p:nvCxnSpPr>
          <p:cNvPr id="301" name="Google Shape;301;p34"/>
          <p:cNvCxnSpPr/>
          <p:nvPr/>
        </p:nvCxnSpPr>
        <p:spPr>
          <a:xfrm>
            <a:off x="4654800" y="2235775"/>
            <a:ext cx="2529000" cy="183300"/>
          </a:xfrm>
          <a:prstGeom prst="straightConnector1">
            <a:avLst/>
          </a:prstGeom>
          <a:noFill/>
          <a:ln cap="flat" cmpd="sng" w="9525">
            <a:solidFill>
              <a:schemeClr val="dk2"/>
            </a:solidFill>
            <a:prstDash val="solid"/>
            <a:round/>
            <a:headEnd len="sm" w="sm" type="none"/>
            <a:tailEnd len="med" w="med" type="triangle"/>
          </a:ln>
        </p:spPr>
      </p:cxnSp>
      <p:cxnSp>
        <p:nvCxnSpPr>
          <p:cNvPr id="302" name="Google Shape;302;p34"/>
          <p:cNvCxnSpPr/>
          <p:nvPr/>
        </p:nvCxnSpPr>
        <p:spPr>
          <a:xfrm>
            <a:off x="4557075" y="3298675"/>
            <a:ext cx="1026300" cy="940800"/>
          </a:xfrm>
          <a:prstGeom prst="straightConnector1">
            <a:avLst/>
          </a:prstGeom>
          <a:noFill/>
          <a:ln cap="flat" cmpd="sng" w="9525">
            <a:solidFill>
              <a:schemeClr val="dk2"/>
            </a:solidFill>
            <a:prstDash val="solid"/>
            <a:round/>
            <a:headEnd len="sm" w="sm" type="none"/>
            <a:tailEnd len="med" w="med" type="triangle"/>
          </a:ln>
        </p:spPr>
      </p:cxnSp>
      <p:cxnSp>
        <p:nvCxnSpPr>
          <p:cNvPr id="303" name="Google Shape;303;p34"/>
          <p:cNvCxnSpPr/>
          <p:nvPr/>
        </p:nvCxnSpPr>
        <p:spPr>
          <a:xfrm flipH="1" rot="10800000">
            <a:off x="4557075" y="1759150"/>
            <a:ext cx="1185000" cy="14418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sp>
        <p:nvSpPr>
          <p:cNvPr id="308" name="Google Shape;308;p3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1 Feedback - Eugene</a:t>
            </a:r>
            <a:endParaRPr/>
          </a:p>
        </p:txBody>
      </p:sp>
      <p:sp>
        <p:nvSpPr>
          <p:cNvPr id="309" name="Google Shape;309;p35"/>
          <p:cNvSpPr txBox="1"/>
          <p:nvPr>
            <p:ph idx="1" type="body"/>
          </p:nvPr>
        </p:nvSpPr>
        <p:spPr>
          <a:xfrm>
            <a:off x="311700" y="1126950"/>
            <a:ext cx="5177400" cy="38550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Pros: </a:t>
            </a:r>
            <a:endParaRPr/>
          </a:p>
          <a:p>
            <a:pPr indent="-330200" lvl="0" marL="457200" rtl="0" algn="l">
              <a:lnSpc>
                <a:spcPct val="115000"/>
              </a:lnSpc>
              <a:spcBef>
                <a:spcPts val="1600"/>
              </a:spcBef>
              <a:spcAft>
                <a:spcPts val="0"/>
              </a:spcAft>
              <a:buSzPts val="1600"/>
              <a:buChar char="➔"/>
            </a:pPr>
            <a:r>
              <a:rPr lang="en" sz="1600"/>
              <a:t>Overall layout is pretty good, and follows conventions</a:t>
            </a:r>
            <a:endParaRPr sz="1600"/>
          </a:p>
          <a:p>
            <a:pPr indent="0" lvl="0" marL="0" rtl="0" algn="l">
              <a:lnSpc>
                <a:spcPct val="115000"/>
              </a:lnSpc>
              <a:spcBef>
                <a:spcPts val="1600"/>
              </a:spcBef>
              <a:spcAft>
                <a:spcPts val="0"/>
              </a:spcAft>
              <a:buSzPts val="1800"/>
              <a:buNone/>
            </a:pPr>
            <a:r>
              <a:rPr lang="en"/>
              <a:t>Cons:</a:t>
            </a:r>
            <a:endParaRPr/>
          </a:p>
          <a:p>
            <a:pPr indent="-330200" lvl="0" marL="457200" rtl="0" algn="l">
              <a:lnSpc>
                <a:spcPct val="115000"/>
              </a:lnSpc>
              <a:spcBef>
                <a:spcPts val="1600"/>
              </a:spcBef>
              <a:spcAft>
                <a:spcPts val="0"/>
              </a:spcAft>
              <a:buSzPts val="1600"/>
              <a:buChar char="➔"/>
            </a:pPr>
            <a:r>
              <a:rPr lang="en" sz="1600"/>
              <a:t>Maybe use a stronger colour?</a:t>
            </a:r>
            <a:endParaRPr sz="1600"/>
          </a:p>
          <a:p>
            <a:pPr indent="-330200" lvl="0" marL="457200" rtl="0" algn="l">
              <a:lnSpc>
                <a:spcPct val="115000"/>
              </a:lnSpc>
              <a:spcBef>
                <a:spcPts val="0"/>
              </a:spcBef>
              <a:spcAft>
                <a:spcPts val="0"/>
              </a:spcAft>
              <a:buSzPts val="1600"/>
              <a:buChar char="➔"/>
            </a:pPr>
            <a:r>
              <a:rPr lang="en" sz="1600"/>
              <a:t>2 login buttons with different names makes it confusing. (the user might think they're 2 different types of logins)</a:t>
            </a:r>
            <a:endParaRPr sz="1600"/>
          </a:p>
          <a:p>
            <a:pPr indent="-330200" lvl="0" marL="457200" rtl="0" algn="l">
              <a:lnSpc>
                <a:spcPct val="115000"/>
              </a:lnSpc>
              <a:spcBef>
                <a:spcPts val="0"/>
              </a:spcBef>
              <a:spcAft>
                <a:spcPts val="0"/>
              </a:spcAft>
              <a:buSzPts val="1600"/>
              <a:buChar char="➔"/>
            </a:pPr>
            <a:r>
              <a:rPr lang="en" sz="1600"/>
              <a:t>Welcome, Admin message is unnecessary.</a:t>
            </a:r>
            <a:endParaRPr sz="1600"/>
          </a:p>
          <a:p>
            <a:pPr indent="-330200" lvl="0" marL="457200" rtl="0" algn="l">
              <a:lnSpc>
                <a:spcPct val="115000"/>
              </a:lnSpc>
              <a:spcBef>
                <a:spcPts val="0"/>
              </a:spcBef>
              <a:spcAft>
                <a:spcPts val="0"/>
              </a:spcAft>
              <a:buSzPts val="1600"/>
              <a:buChar char="➔"/>
            </a:pPr>
            <a:r>
              <a:rPr lang="en" sz="1600"/>
              <a:t>Add new members form doesn’t have good alignment. Looks messy</a:t>
            </a:r>
            <a:endParaRPr sz="1600"/>
          </a:p>
          <a:p>
            <a:pPr indent="0" lvl="0" marL="0" rtl="0" algn="l">
              <a:lnSpc>
                <a:spcPct val="115000"/>
              </a:lnSpc>
              <a:spcBef>
                <a:spcPts val="1600"/>
              </a:spcBef>
              <a:spcAft>
                <a:spcPts val="1600"/>
              </a:spcAft>
              <a:buSzPts val="1800"/>
              <a:buNone/>
            </a:pPr>
            <a:r>
              <a:t/>
            </a:r>
            <a:endParaRPr/>
          </a:p>
        </p:txBody>
      </p:sp>
      <p:pic>
        <p:nvPicPr>
          <p:cNvPr id="310" name="Google Shape;310;p35"/>
          <p:cNvPicPr preferRelativeResize="0"/>
          <p:nvPr/>
        </p:nvPicPr>
        <p:blipFill rotWithShape="1">
          <a:blip r:embed="rId3">
            <a:alphaModFix/>
          </a:blip>
          <a:srcRect b="31838" l="0" r="0" t="0"/>
          <a:stretch/>
        </p:blipFill>
        <p:spPr>
          <a:xfrm>
            <a:off x="5706300" y="2676075"/>
            <a:ext cx="3126000" cy="1289525"/>
          </a:xfrm>
          <a:prstGeom prst="rect">
            <a:avLst/>
          </a:prstGeom>
          <a:noFill/>
          <a:ln>
            <a:noFill/>
          </a:ln>
        </p:spPr>
      </p:pic>
      <p:pic>
        <p:nvPicPr>
          <p:cNvPr id="311" name="Google Shape;311;p35"/>
          <p:cNvPicPr preferRelativeResize="0"/>
          <p:nvPr/>
        </p:nvPicPr>
        <p:blipFill rotWithShape="1">
          <a:blip r:embed="rId4">
            <a:alphaModFix/>
          </a:blip>
          <a:srcRect b="14059" l="0" r="0" t="0"/>
          <a:stretch/>
        </p:blipFill>
        <p:spPr>
          <a:xfrm>
            <a:off x="5706300" y="78375"/>
            <a:ext cx="3126000" cy="2551000"/>
          </a:xfrm>
          <a:prstGeom prst="rect">
            <a:avLst/>
          </a:prstGeom>
          <a:noFill/>
          <a:ln>
            <a:noFill/>
          </a:ln>
        </p:spPr>
      </p:pic>
      <p:pic>
        <p:nvPicPr>
          <p:cNvPr id="312" name="Google Shape;312;p35"/>
          <p:cNvPicPr preferRelativeResize="0"/>
          <p:nvPr/>
        </p:nvPicPr>
        <p:blipFill rotWithShape="1">
          <a:blip r:embed="rId5">
            <a:alphaModFix/>
          </a:blip>
          <a:srcRect b="0" l="0" r="0" t="0"/>
          <a:stretch/>
        </p:blipFill>
        <p:spPr>
          <a:xfrm>
            <a:off x="6952500" y="3716875"/>
            <a:ext cx="1816950" cy="1360775"/>
          </a:xfrm>
          <a:prstGeom prst="rect">
            <a:avLst/>
          </a:prstGeom>
          <a:noFill/>
          <a:ln>
            <a:noFill/>
          </a:ln>
        </p:spPr>
      </p:pic>
      <p:cxnSp>
        <p:nvCxnSpPr>
          <p:cNvPr id="313" name="Google Shape;313;p35"/>
          <p:cNvCxnSpPr/>
          <p:nvPr/>
        </p:nvCxnSpPr>
        <p:spPr>
          <a:xfrm flipH="1" rot="10800000">
            <a:off x="4640675" y="2409475"/>
            <a:ext cx="1927500" cy="858900"/>
          </a:xfrm>
          <a:prstGeom prst="straightConnector1">
            <a:avLst/>
          </a:prstGeom>
          <a:noFill/>
          <a:ln cap="flat" cmpd="sng" w="9525">
            <a:solidFill>
              <a:schemeClr val="dk2"/>
            </a:solidFill>
            <a:prstDash val="solid"/>
            <a:round/>
            <a:headEnd len="sm" w="sm" type="none"/>
            <a:tailEnd len="med" w="med" type="triangle"/>
          </a:ln>
        </p:spPr>
      </p:cxnSp>
      <p:cxnSp>
        <p:nvCxnSpPr>
          <p:cNvPr id="314" name="Google Shape;314;p35"/>
          <p:cNvCxnSpPr/>
          <p:nvPr/>
        </p:nvCxnSpPr>
        <p:spPr>
          <a:xfrm flipH="1" rot="10800000">
            <a:off x="4619725" y="649375"/>
            <a:ext cx="3844500" cy="2619000"/>
          </a:xfrm>
          <a:prstGeom prst="straightConnector1">
            <a:avLst/>
          </a:prstGeom>
          <a:noFill/>
          <a:ln cap="flat" cmpd="sng" w="9525">
            <a:solidFill>
              <a:schemeClr val="dk2"/>
            </a:solidFill>
            <a:prstDash val="solid"/>
            <a:round/>
            <a:headEnd len="sm" w="sm" type="none"/>
            <a:tailEnd len="med" w="med" type="triangle"/>
          </a:ln>
        </p:spPr>
      </p:cxnSp>
      <p:cxnSp>
        <p:nvCxnSpPr>
          <p:cNvPr id="315" name="Google Shape;315;p35"/>
          <p:cNvCxnSpPr>
            <a:endCxn id="312" idx="1"/>
          </p:cNvCxnSpPr>
          <p:nvPr/>
        </p:nvCxnSpPr>
        <p:spPr>
          <a:xfrm flipH="1" rot="10800000">
            <a:off x="3289200" y="4397263"/>
            <a:ext cx="3663300" cy="379500"/>
          </a:xfrm>
          <a:prstGeom prst="straightConnector1">
            <a:avLst/>
          </a:prstGeom>
          <a:noFill/>
          <a:ln cap="flat" cmpd="sng" w="9525">
            <a:solidFill>
              <a:schemeClr val="dk2"/>
            </a:solidFill>
            <a:prstDash val="solid"/>
            <a:round/>
            <a:headEnd len="sm" w="sm" type="none"/>
            <a:tailEnd len="med" w="med" type="triangle"/>
          </a:ln>
        </p:spPr>
      </p:cxnSp>
      <p:cxnSp>
        <p:nvCxnSpPr>
          <p:cNvPr id="316" name="Google Shape;316;p35"/>
          <p:cNvCxnSpPr/>
          <p:nvPr/>
        </p:nvCxnSpPr>
        <p:spPr>
          <a:xfrm flipH="1" rot="10800000">
            <a:off x="4703525" y="3519900"/>
            <a:ext cx="1560900" cy="722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1 Feedback - Ms Morris</a:t>
            </a:r>
            <a:endParaRPr/>
          </a:p>
        </p:txBody>
      </p:sp>
      <p:sp>
        <p:nvSpPr>
          <p:cNvPr id="322" name="Google Shape;322;p36"/>
          <p:cNvSpPr txBox="1"/>
          <p:nvPr>
            <p:ph idx="1" type="body"/>
          </p:nvPr>
        </p:nvSpPr>
        <p:spPr>
          <a:xfrm>
            <a:off x="311700" y="1234075"/>
            <a:ext cx="5041200" cy="3678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Likes the additional bigger login button, but unclear if it’s different to the first login button (top right) </a:t>
            </a:r>
            <a:endParaRPr sz="1600"/>
          </a:p>
          <a:p>
            <a:pPr indent="-317500" lvl="1" marL="914400" rtl="0" algn="l">
              <a:lnSpc>
                <a:spcPct val="115000"/>
              </a:lnSpc>
              <a:spcBef>
                <a:spcPts val="0"/>
              </a:spcBef>
              <a:spcAft>
                <a:spcPts val="0"/>
              </a:spcAft>
              <a:buSzPts val="1400"/>
              <a:buChar char="◆"/>
            </a:pPr>
            <a:r>
              <a:rPr lang="en"/>
              <a:t>(and if it’s for members or admin?) should be clear and consistent on both homepage and login page.</a:t>
            </a:r>
            <a:endParaRPr/>
          </a:p>
          <a:p>
            <a:pPr indent="-330200" lvl="0" marL="457200" rtl="0" algn="l">
              <a:lnSpc>
                <a:spcPct val="115000"/>
              </a:lnSpc>
              <a:spcBef>
                <a:spcPts val="0"/>
              </a:spcBef>
              <a:spcAft>
                <a:spcPts val="0"/>
              </a:spcAft>
              <a:buSzPts val="1600"/>
              <a:buChar char="➔"/>
            </a:pPr>
            <a:r>
              <a:rPr lang="en" sz="1600"/>
              <a:t>Likes the idea of the slideshow. </a:t>
            </a:r>
            <a:endParaRPr sz="1600"/>
          </a:p>
          <a:p>
            <a:pPr indent="-317500" lvl="1" marL="914400" rtl="0" algn="l">
              <a:lnSpc>
                <a:spcPct val="115000"/>
              </a:lnSpc>
              <a:spcBef>
                <a:spcPts val="0"/>
              </a:spcBef>
              <a:spcAft>
                <a:spcPts val="0"/>
              </a:spcAft>
              <a:buSzPts val="1400"/>
              <a:buChar char="◆"/>
            </a:pPr>
            <a:r>
              <a:rPr lang="en"/>
              <a:t>But it would look nicer if the slideshow wasn’t floating (e.g. touching the edges of the website)</a:t>
            </a:r>
            <a:endParaRPr/>
          </a:p>
          <a:p>
            <a:pPr indent="-330200" lvl="0" marL="457200" rtl="0" algn="l">
              <a:lnSpc>
                <a:spcPct val="115000"/>
              </a:lnSpc>
              <a:spcBef>
                <a:spcPts val="0"/>
              </a:spcBef>
              <a:spcAft>
                <a:spcPts val="0"/>
              </a:spcAft>
              <a:buSzPts val="1600"/>
              <a:buChar char="➔"/>
            </a:pPr>
            <a:r>
              <a:rPr lang="en" sz="1600"/>
              <a:t>Button should have thicker outline so people are sure it is a button</a:t>
            </a:r>
            <a:endParaRPr sz="1600"/>
          </a:p>
          <a:p>
            <a:pPr indent="-330200" lvl="0" marL="457200" rtl="0" algn="l">
              <a:lnSpc>
                <a:spcPct val="115000"/>
              </a:lnSpc>
              <a:spcBef>
                <a:spcPts val="0"/>
              </a:spcBef>
              <a:spcAft>
                <a:spcPts val="0"/>
              </a:spcAft>
              <a:buSzPts val="1600"/>
              <a:buChar char="➔"/>
            </a:pPr>
            <a:r>
              <a:rPr lang="en" sz="1600"/>
              <a:t>Purple header and footer colour doesn’t relate to Ormiston or Athletics/Sports. </a:t>
            </a:r>
            <a:endParaRPr sz="1600"/>
          </a:p>
        </p:txBody>
      </p:sp>
      <p:pic>
        <p:nvPicPr>
          <p:cNvPr id="323" name="Google Shape;323;p36"/>
          <p:cNvPicPr preferRelativeResize="0"/>
          <p:nvPr/>
        </p:nvPicPr>
        <p:blipFill rotWithShape="1">
          <a:blip r:embed="rId3">
            <a:alphaModFix/>
          </a:blip>
          <a:srcRect b="0" l="0" r="0" t="0"/>
          <a:stretch/>
        </p:blipFill>
        <p:spPr>
          <a:xfrm>
            <a:off x="5473059" y="1202100"/>
            <a:ext cx="3581391" cy="33987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37"/>
          <p:cNvSpPr txBox="1"/>
          <p:nvPr>
            <p:ph type="title"/>
          </p:nvPr>
        </p:nvSpPr>
        <p:spPr>
          <a:xfrm>
            <a:off x="206950" y="151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1 Feedback - Ms Morris (cont.)</a:t>
            </a:r>
            <a:endParaRPr/>
          </a:p>
        </p:txBody>
      </p:sp>
      <p:sp>
        <p:nvSpPr>
          <p:cNvPr id="329" name="Google Shape;329;p37"/>
          <p:cNvSpPr txBox="1"/>
          <p:nvPr>
            <p:ph idx="1" type="body"/>
          </p:nvPr>
        </p:nvSpPr>
        <p:spPr>
          <a:xfrm>
            <a:off x="311700" y="838150"/>
            <a:ext cx="5041200" cy="4074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Welcome, Admin + hero image is unnecessary for the members/fees/events pages because it isn’t on the home screen and isn’t public.</a:t>
            </a:r>
            <a:endParaRPr sz="1600"/>
          </a:p>
          <a:p>
            <a:pPr indent="0" lvl="0" marL="457200" rtl="0" algn="l">
              <a:lnSpc>
                <a:spcPct val="115000"/>
              </a:lnSpc>
              <a:spcBef>
                <a:spcPts val="1600"/>
              </a:spcBef>
              <a:spcAft>
                <a:spcPts val="0"/>
              </a:spcAft>
              <a:buSzPts val="1800"/>
              <a:buNone/>
            </a:pPr>
            <a:r>
              <a:t/>
            </a:r>
            <a:endParaRPr sz="1600"/>
          </a:p>
          <a:p>
            <a:pPr indent="-330200" lvl="0" marL="457200" rtl="0" algn="l">
              <a:lnSpc>
                <a:spcPct val="115000"/>
              </a:lnSpc>
              <a:spcBef>
                <a:spcPts val="1600"/>
              </a:spcBef>
              <a:spcAft>
                <a:spcPts val="0"/>
              </a:spcAft>
              <a:buSzPts val="1600"/>
              <a:buChar char="➔"/>
            </a:pPr>
            <a:r>
              <a:rPr lang="en" sz="1600"/>
              <a:t>Different shade of purple - it is darker than the header and footer colour</a:t>
            </a:r>
            <a:endParaRPr sz="1600"/>
          </a:p>
          <a:p>
            <a:pPr indent="0" lvl="0" marL="457200" rtl="0" algn="l">
              <a:lnSpc>
                <a:spcPct val="115000"/>
              </a:lnSpc>
              <a:spcBef>
                <a:spcPts val="1600"/>
              </a:spcBef>
              <a:spcAft>
                <a:spcPts val="0"/>
              </a:spcAft>
              <a:buSzPts val="1800"/>
              <a:buNone/>
            </a:pPr>
            <a:r>
              <a:t/>
            </a:r>
            <a:endParaRPr sz="1600"/>
          </a:p>
          <a:p>
            <a:pPr indent="-330200" lvl="0" marL="457200" rtl="0" algn="l">
              <a:lnSpc>
                <a:spcPct val="115000"/>
              </a:lnSpc>
              <a:spcBef>
                <a:spcPts val="1600"/>
              </a:spcBef>
              <a:spcAft>
                <a:spcPts val="0"/>
              </a:spcAft>
              <a:buSzPts val="1600"/>
              <a:buChar char="➔"/>
            </a:pPr>
            <a:r>
              <a:rPr lang="en" sz="1600"/>
              <a:t>The navigation bar links looks like tabs (on same page), but it leads to a separate page instead. Can be confusing/misleading.</a:t>
            </a:r>
            <a:endParaRPr sz="1600"/>
          </a:p>
        </p:txBody>
      </p:sp>
      <p:pic>
        <p:nvPicPr>
          <p:cNvPr id="330" name="Google Shape;330;p37"/>
          <p:cNvPicPr preferRelativeResize="0"/>
          <p:nvPr/>
        </p:nvPicPr>
        <p:blipFill rotWithShape="1">
          <a:blip r:embed="rId3">
            <a:alphaModFix/>
          </a:blip>
          <a:srcRect b="0" l="0" r="0" t="0"/>
          <a:stretch/>
        </p:blipFill>
        <p:spPr>
          <a:xfrm>
            <a:off x="5913850" y="722925"/>
            <a:ext cx="3116075" cy="43053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334" name="Shape 334"/>
        <p:cNvGrpSpPr/>
        <p:nvPr/>
      </p:nvGrpSpPr>
      <p:grpSpPr>
        <a:xfrm>
          <a:off x="0" y="0"/>
          <a:ext cx="0" cy="0"/>
          <a:chOff x="0" y="0"/>
          <a:chExt cx="0" cy="0"/>
        </a:xfrm>
      </p:grpSpPr>
      <p:sp>
        <p:nvSpPr>
          <p:cNvPr id="335" name="Google Shape;335;p38"/>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Website Design 2</a:t>
            </a:r>
            <a:endParaRPr sz="72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39"/>
          <p:cNvSpPr txBox="1"/>
          <p:nvPr>
            <p:ph type="title"/>
          </p:nvPr>
        </p:nvSpPr>
        <p:spPr>
          <a:xfrm>
            <a:off x="262825" y="241600"/>
            <a:ext cx="5882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2 Feedback - Ms Al Salihi</a:t>
            </a:r>
            <a:endParaRPr/>
          </a:p>
        </p:txBody>
      </p:sp>
      <p:pic>
        <p:nvPicPr>
          <p:cNvPr id="341" name="Google Shape;341;p39"/>
          <p:cNvPicPr preferRelativeResize="0"/>
          <p:nvPr/>
        </p:nvPicPr>
        <p:blipFill rotWithShape="1">
          <a:blip r:embed="rId3">
            <a:alphaModFix/>
          </a:blip>
          <a:srcRect b="0" l="0" r="0" t="0"/>
          <a:stretch/>
        </p:blipFill>
        <p:spPr>
          <a:xfrm>
            <a:off x="6145225" y="375525"/>
            <a:ext cx="3123725" cy="4392450"/>
          </a:xfrm>
          <a:prstGeom prst="rect">
            <a:avLst/>
          </a:prstGeom>
          <a:noFill/>
          <a:ln>
            <a:noFill/>
          </a:ln>
        </p:spPr>
      </p:pic>
      <p:cxnSp>
        <p:nvCxnSpPr>
          <p:cNvPr id="342" name="Google Shape;342;p39"/>
          <p:cNvCxnSpPr/>
          <p:nvPr/>
        </p:nvCxnSpPr>
        <p:spPr>
          <a:xfrm flipH="1" rot="10800000">
            <a:off x="3721550" y="1001825"/>
            <a:ext cx="2448300" cy="986700"/>
          </a:xfrm>
          <a:prstGeom prst="straightConnector1">
            <a:avLst/>
          </a:prstGeom>
          <a:noFill/>
          <a:ln cap="flat" cmpd="sng" w="9525">
            <a:solidFill>
              <a:schemeClr val="dk2"/>
            </a:solidFill>
            <a:prstDash val="solid"/>
            <a:round/>
            <a:headEnd len="sm" w="sm" type="none"/>
            <a:tailEnd len="med" w="med" type="triangle"/>
          </a:ln>
        </p:spPr>
      </p:cxnSp>
      <p:cxnSp>
        <p:nvCxnSpPr>
          <p:cNvPr id="343" name="Google Shape;343;p39"/>
          <p:cNvCxnSpPr/>
          <p:nvPr/>
        </p:nvCxnSpPr>
        <p:spPr>
          <a:xfrm flipH="1" rot="10800000">
            <a:off x="3310500" y="1148425"/>
            <a:ext cx="4496400" cy="1073400"/>
          </a:xfrm>
          <a:prstGeom prst="straightConnector1">
            <a:avLst/>
          </a:prstGeom>
          <a:noFill/>
          <a:ln cap="flat" cmpd="sng" w="9525">
            <a:solidFill>
              <a:schemeClr val="dk2"/>
            </a:solidFill>
            <a:prstDash val="solid"/>
            <a:round/>
            <a:headEnd len="sm" w="sm" type="none"/>
            <a:tailEnd len="med" w="med" type="triangle"/>
          </a:ln>
        </p:spPr>
      </p:cxnSp>
      <p:cxnSp>
        <p:nvCxnSpPr>
          <p:cNvPr id="344" name="Google Shape;344;p39"/>
          <p:cNvCxnSpPr/>
          <p:nvPr/>
        </p:nvCxnSpPr>
        <p:spPr>
          <a:xfrm>
            <a:off x="4996900" y="3420850"/>
            <a:ext cx="1441500" cy="806400"/>
          </a:xfrm>
          <a:prstGeom prst="straightConnector1">
            <a:avLst/>
          </a:prstGeom>
          <a:noFill/>
          <a:ln cap="flat" cmpd="sng" w="9525">
            <a:solidFill>
              <a:schemeClr val="dk2"/>
            </a:solidFill>
            <a:prstDash val="solid"/>
            <a:round/>
            <a:headEnd len="sm" w="sm" type="none"/>
            <a:tailEnd len="med" w="med" type="triangle"/>
          </a:ln>
        </p:spPr>
      </p:cxnSp>
      <p:cxnSp>
        <p:nvCxnSpPr>
          <p:cNvPr id="345" name="Google Shape;345;p39"/>
          <p:cNvCxnSpPr/>
          <p:nvPr/>
        </p:nvCxnSpPr>
        <p:spPr>
          <a:xfrm>
            <a:off x="5571100" y="3689625"/>
            <a:ext cx="916200" cy="207600"/>
          </a:xfrm>
          <a:prstGeom prst="straightConnector1">
            <a:avLst/>
          </a:prstGeom>
          <a:noFill/>
          <a:ln cap="flat" cmpd="sng" w="9525">
            <a:solidFill>
              <a:schemeClr val="dk2"/>
            </a:solidFill>
            <a:prstDash val="solid"/>
            <a:round/>
            <a:headEnd len="sm" w="sm" type="none"/>
            <a:tailEnd len="med" w="med" type="triangle"/>
          </a:ln>
        </p:spPr>
      </p:cxnSp>
      <p:cxnSp>
        <p:nvCxnSpPr>
          <p:cNvPr id="346" name="Google Shape;346;p39"/>
          <p:cNvCxnSpPr/>
          <p:nvPr/>
        </p:nvCxnSpPr>
        <p:spPr>
          <a:xfrm flipH="1" rot="10800000">
            <a:off x="3738500" y="3530675"/>
            <a:ext cx="3310800" cy="1173000"/>
          </a:xfrm>
          <a:prstGeom prst="straightConnector1">
            <a:avLst/>
          </a:prstGeom>
          <a:noFill/>
          <a:ln cap="flat" cmpd="sng" w="9525">
            <a:solidFill>
              <a:schemeClr val="dk2"/>
            </a:solidFill>
            <a:prstDash val="solid"/>
            <a:round/>
            <a:headEnd len="sm" w="sm" type="none"/>
            <a:tailEnd len="med" w="med" type="triangle"/>
          </a:ln>
        </p:spPr>
      </p:cxnSp>
      <p:cxnSp>
        <p:nvCxnSpPr>
          <p:cNvPr id="347" name="Google Shape;347;p39"/>
          <p:cNvCxnSpPr/>
          <p:nvPr/>
        </p:nvCxnSpPr>
        <p:spPr>
          <a:xfrm flipH="1" rot="10800000">
            <a:off x="3824025" y="1075175"/>
            <a:ext cx="3494100" cy="3139800"/>
          </a:xfrm>
          <a:prstGeom prst="straightConnector1">
            <a:avLst/>
          </a:prstGeom>
          <a:noFill/>
          <a:ln cap="flat" cmpd="sng" w="9525">
            <a:solidFill>
              <a:schemeClr val="dk2"/>
            </a:solidFill>
            <a:prstDash val="solid"/>
            <a:round/>
            <a:headEnd len="sm" w="sm" type="none"/>
            <a:tailEnd len="med" w="med" type="triangle"/>
          </a:ln>
        </p:spPr>
      </p:cxnSp>
      <p:sp>
        <p:nvSpPr>
          <p:cNvPr id="348" name="Google Shape;348;p39"/>
          <p:cNvSpPr txBox="1"/>
          <p:nvPr>
            <p:ph idx="1" type="body"/>
          </p:nvPr>
        </p:nvSpPr>
        <p:spPr>
          <a:xfrm>
            <a:off x="262825" y="728750"/>
            <a:ext cx="5772600" cy="4182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a:t>Pros: </a:t>
            </a:r>
            <a:endParaRPr/>
          </a:p>
          <a:p>
            <a:pPr indent="-330200" lvl="0" marL="457200" rtl="0" algn="l">
              <a:lnSpc>
                <a:spcPct val="115000"/>
              </a:lnSpc>
              <a:spcBef>
                <a:spcPts val="1600"/>
              </a:spcBef>
              <a:spcAft>
                <a:spcPts val="0"/>
              </a:spcAft>
              <a:buSzPts val="1600"/>
              <a:buChar char="➔"/>
            </a:pPr>
            <a:r>
              <a:rPr lang="en" sz="1600"/>
              <a:t>Consistency between pages is nice. </a:t>
            </a:r>
            <a:endParaRPr sz="1600"/>
          </a:p>
          <a:p>
            <a:pPr indent="-330200" lvl="1" marL="914400" rtl="0" algn="l">
              <a:lnSpc>
                <a:spcPct val="115000"/>
              </a:lnSpc>
              <a:spcBef>
                <a:spcPts val="0"/>
              </a:spcBef>
              <a:spcAft>
                <a:spcPts val="0"/>
              </a:spcAft>
              <a:buSzPts val="1600"/>
              <a:buChar char="◆"/>
            </a:pPr>
            <a:r>
              <a:rPr lang="en" sz="1600"/>
              <a:t>Same header, colours and footer</a:t>
            </a:r>
            <a:endParaRPr sz="1600"/>
          </a:p>
          <a:p>
            <a:pPr indent="-330200" lvl="0" marL="457200" rtl="0" algn="l">
              <a:lnSpc>
                <a:spcPct val="115000"/>
              </a:lnSpc>
              <a:spcBef>
                <a:spcPts val="0"/>
              </a:spcBef>
              <a:spcAft>
                <a:spcPts val="0"/>
              </a:spcAft>
              <a:buSzPts val="1600"/>
              <a:buChar char="➔"/>
            </a:pPr>
            <a:r>
              <a:rPr lang="en" sz="1600"/>
              <a:t>Like that logo is on the top left</a:t>
            </a:r>
            <a:endParaRPr sz="1600"/>
          </a:p>
          <a:p>
            <a:pPr indent="-330200" lvl="0" marL="457200" rtl="0" algn="l">
              <a:lnSpc>
                <a:spcPct val="115000"/>
              </a:lnSpc>
              <a:spcBef>
                <a:spcPts val="0"/>
              </a:spcBef>
              <a:spcAft>
                <a:spcPts val="0"/>
              </a:spcAft>
              <a:buSzPts val="1600"/>
              <a:buChar char="➔"/>
            </a:pPr>
            <a:r>
              <a:rPr lang="en" sz="1600"/>
              <a:t>‘Active’ page is underlined</a:t>
            </a:r>
            <a:endParaRPr sz="1600"/>
          </a:p>
          <a:p>
            <a:pPr indent="0" lvl="0" marL="0" rtl="0" algn="l">
              <a:lnSpc>
                <a:spcPct val="100000"/>
              </a:lnSpc>
              <a:spcBef>
                <a:spcPts val="1600"/>
              </a:spcBef>
              <a:spcAft>
                <a:spcPts val="0"/>
              </a:spcAft>
              <a:buSzPts val="1800"/>
              <a:buNone/>
            </a:pPr>
            <a:r>
              <a:rPr lang="en"/>
              <a:t>Cons:</a:t>
            </a:r>
            <a:endParaRPr/>
          </a:p>
          <a:p>
            <a:pPr indent="-330200" lvl="0" marL="457200" rtl="0" algn="l">
              <a:lnSpc>
                <a:spcPct val="115000"/>
              </a:lnSpc>
              <a:spcBef>
                <a:spcPts val="1600"/>
              </a:spcBef>
              <a:spcAft>
                <a:spcPts val="0"/>
              </a:spcAft>
              <a:buSzPts val="1600"/>
              <a:buChar char="➔"/>
            </a:pPr>
            <a:r>
              <a:rPr lang="en" sz="1600"/>
              <a:t>Not enough colours </a:t>
            </a:r>
            <a:endParaRPr sz="1600"/>
          </a:p>
          <a:p>
            <a:pPr indent="-330200" lvl="0" marL="457200" rtl="0" algn="l">
              <a:lnSpc>
                <a:spcPct val="115000"/>
              </a:lnSpc>
              <a:spcBef>
                <a:spcPts val="0"/>
              </a:spcBef>
              <a:spcAft>
                <a:spcPts val="0"/>
              </a:spcAft>
              <a:buSzPts val="1600"/>
              <a:buChar char="➔"/>
            </a:pPr>
            <a:r>
              <a:rPr lang="en" sz="1600"/>
              <a:t>Dislike that the header and footer was white</a:t>
            </a:r>
            <a:endParaRPr sz="1600"/>
          </a:p>
          <a:p>
            <a:pPr indent="-330200" lvl="0" marL="457200" rtl="0" algn="l">
              <a:lnSpc>
                <a:spcPct val="115000"/>
              </a:lnSpc>
              <a:spcBef>
                <a:spcPts val="0"/>
              </a:spcBef>
              <a:spcAft>
                <a:spcPts val="0"/>
              </a:spcAft>
              <a:buSzPts val="1600"/>
              <a:buChar char="➔"/>
            </a:pPr>
            <a:r>
              <a:rPr lang="en" sz="1600"/>
              <a:t>Contrast is low because the peach colour and white colour are too similar</a:t>
            </a:r>
            <a:endParaRPr sz="1600"/>
          </a:p>
          <a:p>
            <a:pPr indent="-330200" lvl="0" marL="457200" rtl="0" algn="l">
              <a:lnSpc>
                <a:spcPct val="115000"/>
              </a:lnSpc>
              <a:spcBef>
                <a:spcPts val="0"/>
              </a:spcBef>
              <a:spcAft>
                <a:spcPts val="0"/>
              </a:spcAft>
              <a:buSzPts val="1600"/>
              <a:buChar char="➔"/>
            </a:pPr>
            <a:r>
              <a:rPr lang="en" sz="1600"/>
              <a:t>Logo and links are not aligned</a:t>
            </a:r>
            <a:endParaRPr sz="1600"/>
          </a:p>
          <a:p>
            <a:pPr indent="-330200" lvl="0" marL="457200" rtl="0" algn="l">
              <a:lnSpc>
                <a:spcPct val="115000"/>
              </a:lnSpc>
              <a:spcBef>
                <a:spcPts val="0"/>
              </a:spcBef>
              <a:spcAft>
                <a:spcPts val="0"/>
              </a:spcAft>
              <a:buSzPts val="1600"/>
              <a:buChar char="➔"/>
            </a:pPr>
            <a:r>
              <a:rPr lang="en" sz="1600"/>
              <a:t>the phone / address / email should be vertical instead of horizontal</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0"/>
          <p:cNvSpPr txBox="1"/>
          <p:nvPr>
            <p:ph type="title"/>
          </p:nvPr>
        </p:nvSpPr>
        <p:spPr>
          <a:xfrm>
            <a:off x="262825" y="388200"/>
            <a:ext cx="7861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2 Feedback - Ms Al Salihi (cont.)</a:t>
            </a:r>
            <a:endParaRPr/>
          </a:p>
        </p:txBody>
      </p:sp>
      <p:sp>
        <p:nvSpPr>
          <p:cNvPr id="354" name="Google Shape;354;p40"/>
          <p:cNvSpPr txBox="1"/>
          <p:nvPr>
            <p:ph idx="1" type="body"/>
          </p:nvPr>
        </p:nvSpPr>
        <p:spPr>
          <a:xfrm>
            <a:off x="336000" y="1046425"/>
            <a:ext cx="3732300" cy="418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t/>
            </a:r>
            <a:endParaRPr sz="1600"/>
          </a:p>
          <a:p>
            <a:pPr indent="-330200" lvl="0" marL="457200" rtl="0" algn="l">
              <a:lnSpc>
                <a:spcPct val="115000"/>
              </a:lnSpc>
              <a:spcBef>
                <a:spcPts val="1600"/>
              </a:spcBef>
              <a:spcAft>
                <a:spcPts val="0"/>
              </a:spcAft>
              <a:buSzPts val="1600"/>
              <a:buChar char="➔"/>
            </a:pPr>
            <a:r>
              <a:rPr lang="en" sz="1600"/>
              <a:t>The add members part is unclear and kinda confusing</a:t>
            </a:r>
            <a:br>
              <a:rPr lang="en" sz="1600"/>
            </a:br>
            <a:endParaRPr sz="1600"/>
          </a:p>
          <a:p>
            <a:pPr indent="-330200" lvl="0" marL="457200" rtl="0" algn="l">
              <a:lnSpc>
                <a:spcPct val="115000"/>
              </a:lnSpc>
              <a:spcBef>
                <a:spcPts val="0"/>
              </a:spcBef>
              <a:spcAft>
                <a:spcPts val="0"/>
              </a:spcAft>
              <a:buSzPts val="1600"/>
              <a:buChar char="➔"/>
            </a:pPr>
            <a:r>
              <a:rPr lang="en" sz="1600"/>
              <a:t>Filters and the search bar should be on the left side of the page, which is a common website convention</a:t>
            </a:r>
            <a:endParaRPr/>
          </a:p>
          <a:p>
            <a:pPr indent="0" lvl="0" marL="0" rtl="0" algn="l">
              <a:lnSpc>
                <a:spcPct val="115000"/>
              </a:lnSpc>
              <a:spcBef>
                <a:spcPts val="1600"/>
              </a:spcBef>
              <a:spcAft>
                <a:spcPts val="1600"/>
              </a:spcAft>
              <a:buSzPts val="1800"/>
              <a:buNone/>
            </a:pPr>
            <a:r>
              <a:t/>
            </a:r>
            <a:endParaRPr/>
          </a:p>
        </p:txBody>
      </p:sp>
      <p:pic>
        <p:nvPicPr>
          <p:cNvPr id="355" name="Google Shape;355;p40"/>
          <p:cNvPicPr preferRelativeResize="0"/>
          <p:nvPr/>
        </p:nvPicPr>
        <p:blipFill rotWithShape="1">
          <a:blip r:embed="rId3">
            <a:alphaModFix/>
          </a:blip>
          <a:srcRect b="0" l="50981" r="0" t="0"/>
          <a:stretch/>
        </p:blipFill>
        <p:spPr>
          <a:xfrm>
            <a:off x="4422675" y="1046425"/>
            <a:ext cx="2302325" cy="3919750"/>
          </a:xfrm>
          <a:prstGeom prst="rect">
            <a:avLst/>
          </a:prstGeom>
          <a:noFill/>
          <a:ln>
            <a:noFill/>
          </a:ln>
        </p:spPr>
      </p:pic>
      <p:cxnSp>
        <p:nvCxnSpPr>
          <p:cNvPr id="356" name="Google Shape;356;p40"/>
          <p:cNvCxnSpPr/>
          <p:nvPr/>
        </p:nvCxnSpPr>
        <p:spPr>
          <a:xfrm>
            <a:off x="3090975" y="1937400"/>
            <a:ext cx="2089200" cy="843000"/>
          </a:xfrm>
          <a:prstGeom prst="straightConnector1">
            <a:avLst/>
          </a:prstGeom>
          <a:noFill/>
          <a:ln cap="flat" cmpd="sng" w="9525">
            <a:solidFill>
              <a:schemeClr val="dk2"/>
            </a:solidFill>
            <a:prstDash val="solid"/>
            <a:round/>
            <a:headEnd len="sm" w="sm" type="none"/>
            <a:tailEnd len="med" w="med" type="triangle"/>
          </a:ln>
        </p:spPr>
      </p:cxnSp>
      <p:pic>
        <p:nvPicPr>
          <p:cNvPr id="357" name="Google Shape;357;p40"/>
          <p:cNvPicPr preferRelativeResize="0"/>
          <p:nvPr/>
        </p:nvPicPr>
        <p:blipFill rotWithShape="1">
          <a:blip r:embed="rId4">
            <a:alphaModFix/>
          </a:blip>
          <a:srcRect b="0" l="0" r="0" t="0"/>
          <a:stretch/>
        </p:blipFill>
        <p:spPr>
          <a:xfrm>
            <a:off x="6841663" y="1049767"/>
            <a:ext cx="2302325" cy="3913065"/>
          </a:xfrm>
          <a:prstGeom prst="rect">
            <a:avLst/>
          </a:prstGeom>
          <a:noFill/>
          <a:ln>
            <a:noFill/>
          </a:ln>
        </p:spPr>
      </p:pic>
      <p:cxnSp>
        <p:nvCxnSpPr>
          <p:cNvPr id="358" name="Google Shape;358;p40"/>
          <p:cNvCxnSpPr/>
          <p:nvPr/>
        </p:nvCxnSpPr>
        <p:spPr>
          <a:xfrm flipH="1" rot="10800000">
            <a:off x="3616325" y="2377300"/>
            <a:ext cx="3958500" cy="8307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4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2 Feedback - Eugene</a:t>
            </a:r>
            <a:endParaRPr/>
          </a:p>
        </p:txBody>
      </p:sp>
      <p:sp>
        <p:nvSpPr>
          <p:cNvPr id="364" name="Google Shape;364;p41"/>
          <p:cNvSpPr txBox="1"/>
          <p:nvPr>
            <p:ph idx="1" type="body"/>
          </p:nvPr>
        </p:nvSpPr>
        <p:spPr>
          <a:xfrm>
            <a:off x="311700" y="1126950"/>
            <a:ext cx="5177400" cy="3855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‘Body’ colour is too similar to the footer. Not an obvious enough distinction between them.</a:t>
            </a:r>
            <a:endParaRPr sz="1600"/>
          </a:p>
          <a:p>
            <a:pPr indent="-330200" lvl="0" marL="457200" rtl="0" algn="l">
              <a:lnSpc>
                <a:spcPct val="115000"/>
              </a:lnSpc>
              <a:spcBef>
                <a:spcPts val="0"/>
              </a:spcBef>
              <a:spcAft>
                <a:spcPts val="0"/>
              </a:spcAft>
              <a:buSzPts val="1600"/>
              <a:buChar char="➔"/>
            </a:pPr>
            <a:r>
              <a:rPr lang="en" sz="1600"/>
              <a:t>Filter doesn’t look right. Maybe move it underneath the search or next to your table?</a:t>
            </a:r>
            <a:endParaRPr sz="1600"/>
          </a:p>
          <a:p>
            <a:pPr indent="-330200" lvl="0" marL="457200" rtl="0" algn="l">
              <a:lnSpc>
                <a:spcPct val="115000"/>
              </a:lnSpc>
              <a:spcBef>
                <a:spcPts val="0"/>
              </a:spcBef>
              <a:spcAft>
                <a:spcPts val="0"/>
              </a:spcAft>
              <a:buSzPts val="1600"/>
              <a:buChar char="➔"/>
            </a:pPr>
            <a:r>
              <a:rPr lang="en" sz="1600"/>
              <a:t>Add New Form alignment is also not great, looks messy.</a:t>
            </a:r>
            <a:endParaRPr sz="1100">
              <a:latin typeface="Arial"/>
              <a:ea typeface="Arial"/>
              <a:cs typeface="Arial"/>
              <a:sym typeface="Arial"/>
            </a:endParaRPr>
          </a:p>
          <a:p>
            <a:pPr indent="0" lvl="0" marL="0" rtl="0" algn="l">
              <a:lnSpc>
                <a:spcPct val="115000"/>
              </a:lnSpc>
              <a:spcBef>
                <a:spcPts val="1600"/>
              </a:spcBef>
              <a:spcAft>
                <a:spcPts val="1600"/>
              </a:spcAft>
              <a:buSzPts val="1800"/>
              <a:buNone/>
            </a:pPr>
            <a:r>
              <a:t/>
            </a:r>
            <a:endParaRPr sz="1600"/>
          </a:p>
        </p:txBody>
      </p:sp>
      <p:pic>
        <p:nvPicPr>
          <p:cNvPr id="365" name="Google Shape;365;p41"/>
          <p:cNvPicPr preferRelativeResize="0"/>
          <p:nvPr/>
        </p:nvPicPr>
        <p:blipFill rotWithShape="1">
          <a:blip r:embed="rId3">
            <a:alphaModFix/>
          </a:blip>
          <a:srcRect b="0" l="0" r="51515" t="0"/>
          <a:stretch/>
        </p:blipFill>
        <p:spPr>
          <a:xfrm>
            <a:off x="5543050" y="330800"/>
            <a:ext cx="3365685" cy="4651150"/>
          </a:xfrm>
          <a:prstGeom prst="rect">
            <a:avLst/>
          </a:prstGeom>
          <a:noFill/>
          <a:ln>
            <a:noFill/>
          </a:ln>
        </p:spPr>
      </p:pic>
      <p:pic>
        <p:nvPicPr>
          <p:cNvPr id="366" name="Google Shape;366;p41"/>
          <p:cNvPicPr preferRelativeResize="0"/>
          <p:nvPr/>
        </p:nvPicPr>
        <p:blipFill rotWithShape="1">
          <a:blip r:embed="rId3">
            <a:alphaModFix/>
          </a:blip>
          <a:srcRect b="17503" l="54669" r="3969" t="28569"/>
          <a:stretch/>
        </p:blipFill>
        <p:spPr>
          <a:xfrm>
            <a:off x="2903000" y="2755100"/>
            <a:ext cx="2494272" cy="2178900"/>
          </a:xfrm>
          <a:prstGeom prst="rect">
            <a:avLst/>
          </a:prstGeom>
          <a:noFill/>
          <a:ln>
            <a:noFill/>
          </a:ln>
        </p:spPr>
      </p:pic>
      <p:cxnSp>
        <p:nvCxnSpPr>
          <p:cNvPr id="367" name="Google Shape;367;p41"/>
          <p:cNvCxnSpPr/>
          <p:nvPr/>
        </p:nvCxnSpPr>
        <p:spPr>
          <a:xfrm flipH="1" rot="10800000">
            <a:off x="4881600" y="1288225"/>
            <a:ext cx="827400" cy="241200"/>
          </a:xfrm>
          <a:prstGeom prst="straightConnector1">
            <a:avLst/>
          </a:prstGeom>
          <a:noFill/>
          <a:ln cap="flat" cmpd="sng" w="9525">
            <a:solidFill>
              <a:schemeClr val="dk2"/>
            </a:solidFill>
            <a:prstDash val="solid"/>
            <a:round/>
            <a:headEnd len="sm" w="sm" type="none"/>
            <a:tailEnd len="med" w="med" type="triangle"/>
          </a:ln>
        </p:spPr>
      </p:cxnSp>
      <p:cxnSp>
        <p:nvCxnSpPr>
          <p:cNvPr id="368" name="Google Shape;368;p41"/>
          <p:cNvCxnSpPr/>
          <p:nvPr/>
        </p:nvCxnSpPr>
        <p:spPr>
          <a:xfrm>
            <a:off x="4598775" y="1969400"/>
            <a:ext cx="2126700" cy="52500"/>
          </a:xfrm>
          <a:prstGeom prst="straightConnector1">
            <a:avLst/>
          </a:prstGeom>
          <a:noFill/>
          <a:ln cap="flat" cmpd="sng" w="9525">
            <a:solidFill>
              <a:schemeClr val="dk2"/>
            </a:solidFill>
            <a:prstDash val="solid"/>
            <a:round/>
            <a:headEnd len="sm" w="sm" type="none"/>
            <a:tailEnd len="med" w="med" type="triangle"/>
          </a:ln>
        </p:spPr>
      </p:cxnSp>
      <p:cxnSp>
        <p:nvCxnSpPr>
          <p:cNvPr id="369" name="Google Shape;369;p41"/>
          <p:cNvCxnSpPr>
            <a:endCxn id="366" idx="1"/>
          </p:cNvCxnSpPr>
          <p:nvPr/>
        </p:nvCxnSpPr>
        <p:spPr>
          <a:xfrm>
            <a:off x="1665500" y="2765450"/>
            <a:ext cx="1237500" cy="1079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 name="Shape 69"/>
        <p:cNvGrpSpPr/>
        <p:nvPr/>
      </p:nvGrpSpPr>
      <p:grpSpPr>
        <a:xfrm>
          <a:off x="0" y="0"/>
          <a:ext cx="0" cy="0"/>
          <a:chOff x="0" y="0"/>
          <a:chExt cx="0" cy="0"/>
        </a:xfrm>
      </p:grpSpPr>
      <p:sp>
        <p:nvSpPr>
          <p:cNvPr id="70" name="Google Shape;70;p15"/>
          <p:cNvSpPr txBox="1"/>
          <p:nvPr>
            <p:ph type="title"/>
          </p:nvPr>
        </p:nvSpPr>
        <p:spPr>
          <a:xfrm>
            <a:off x="277725" y="916248"/>
            <a:ext cx="4045200" cy="150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Research &amp; Planning</a:t>
            </a:r>
            <a:endParaRPr/>
          </a:p>
        </p:txBody>
      </p:sp>
      <p:sp>
        <p:nvSpPr>
          <p:cNvPr id="71" name="Google Shape;71;p15"/>
          <p:cNvSpPr txBox="1"/>
          <p:nvPr>
            <p:ph idx="1" type="subTitle"/>
          </p:nvPr>
        </p:nvSpPr>
        <p:spPr>
          <a:xfrm>
            <a:off x="277725" y="2476753"/>
            <a:ext cx="4045200" cy="1750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latin typeface="Josefin Sans"/>
                <a:ea typeface="Josefin Sans"/>
                <a:cs typeface="Josefin Sans"/>
                <a:sym typeface="Josefin Sans"/>
              </a:rPr>
              <a:t>In order to make my website, I first have to research similar athletic club websites and analyse the common and relevant website conventions.</a:t>
            </a:r>
            <a:endParaRPr>
              <a:latin typeface="Josefin Sans"/>
              <a:ea typeface="Josefin Sans"/>
              <a:cs typeface="Josefin Sans"/>
              <a:sym typeface="Josefin Sans"/>
            </a:endParaRPr>
          </a:p>
        </p:txBody>
      </p:sp>
      <p:sp>
        <p:nvSpPr>
          <p:cNvPr id="72" name="Google Shape;72;p15"/>
          <p:cNvSpPr txBox="1"/>
          <p:nvPr>
            <p:ph idx="2" type="body"/>
          </p:nvPr>
        </p:nvSpPr>
        <p:spPr>
          <a:xfrm>
            <a:off x="4960575" y="622800"/>
            <a:ext cx="3837000" cy="3897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2400">
                <a:solidFill>
                  <a:srgbClr val="000000"/>
                </a:solidFill>
              </a:rPr>
              <a:t>Some Websites I Researched:</a:t>
            </a:r>
            <a:endParaRPr sz="2400">
              <a:solidFill>
                <a:srgbClr val="000000"/>
              </a:solidFill>
            </a:endParaRPr>
          </a:p>
          <a:p>
            <a:pPr indent="-381000" lvl="0" marL="457200" rtl="0" algn="l">
              <a:lnSpc>
                <a:spcPct val="115000"/>
              </a:lnSpc>
              <a:spcBef>
                <a:spcPts val="1600"/>
              </a:spcBef>
              <a:spcAft>
                <a:spcPts val="0"/>
              </a:spcAft>
              <a:buClr>
                <a:srgbClr val="666666"/>
              </a:buClr>
              <a:buSzPts val="2400"/>
              <a:buChar char="➔"/>
            </a:pPr>
            <a:r>
              <a:rPr lang="en" sz="2400" u="sng">
                <a:solidFill>
                  <a:srgbClr val="666666"/>
                </a:solidFill>
                <a:hlinkClick r:id="rId3"/>
              </a:rPr>
              <a:t>Pakuranga Athletics Club</a:t>
            </a:r>
            <a:r>
              <a:rPr lang="en" sz="2400" u="sng">
                <a:solidFill>
                  <a:srgbClr val="666666"/>
                </a:solidFill>
              </a:rPr>
              <a:t> </a:t>
            </a:r>
            <a:endParaRPr sz="2400" u="sng">
              <a:solidFill>
                <a:srgbClr val="666666"/>
              </a:solidFill>
            </a:endParaRPr>
          </a:p>
          <a:p>
            <a:pPr indent="-381000" lvl="0" marL="457200" rtl="0" algn="l">
              <a:lnSpc>
                <a:spcPct val="115000"/>
              </a:lnSpc>
              <a:spcBef>
                <a:spcPts val="0"/>
              </a:spcBef>
              <a:spcAft>
                <a:spcPts val="0"/>
              </a:spcAft>
              <a:buClr>
                <a:srgbClr val="666666"/>
              </a:buClr>
              <a:buSzPts val="2400"/>
              <a:buChar char="➔"/>
            </a:pPr>
            <a:r>
              <a:rPr lang="en" sz="2400" u="sng">
                <a:solidFill>
                  <a:srgbClr val="666666"/>
                </a:solidFill>
                <a:hlinkClick r:id="rId4"/>
              </a:rPr>
              <a:t>Auckland City Athletics Club </a:t>
            </a:r>
            <a:endParaRPr sz="2400" u="sng">
              <a:solidFill>
                <a:srgbClr val="666666"/>
              </a:solidFill>
            </a:endParaRPr>
          </a:p>
          <a:p>
            <a:pPr indent="-381000" lvl="0" marL="457200" rtl="0" algn="l">
              <a:lnSpc>
                <a:spcPct val="115000"/>
              </a:lnSpc>
              <a:spcBef>
                <a:spcPts val="0"/>
              </a:spcBef>
              <a:spcAft>
                <a:spcPts val="0"/>
              </a:spcAft>
              <a:buClr>
                <a:srgbClr val="666666"/>
              </a:buClr>
              <a:buSzPts val="2400"/>
              <a:buChar char="➔"/>
            </a:pPr>
            <a:r>
              <a:rPr lang="en" sz="2400" u="sng">
                <a:solidFill>
                  <a:srgbClr val="666666"/>
                </a:solidFill>
                <a:hlinkClick r:id="rId5"/>
              </a:rPr>
              <a:t>Athletics Nelson</a:t>
            </a:r>
            <a:endParaRPr sz="2400" u="sng">
              <a:solidFill>
                <a:srgbClr val="666666"/>
              </a:solidFill>
            </a:endParaRPr>
          </a:p>
          <a:p>
            <a:pPr indent="-381000" lvl="0" marL="457200" rtl="0" algn="l">
              <a:lnSpc>
                <a:spcPct val="115000"/>
              </a:lnSpc>
              <a:spcBef>
                <a:spcPts val="0"/>
              </a:spcBef>
              <a:spcAft>
                <a:spcPts val="0"/>
              </a:spcAft>
              <a:buClr>
                <a:srgbClr val="666666"/>
              </a:buClr>
              <a:buSzPts val="2400"/>
              <a:buChar char="➔"/>
            </a:pPr>
            <a:r>
              <a:rPr lang="en" sz="2400" u="sng">
                <a:solidFill>
                  <a:srgbClr val="666666"/>
                </a:solidFill>
                <a:hlinkClick r:id="rId6"/>
              </a:rPr>
              <a:t>Weymouth Sports Club</a:t>
            </a:r>
            <a:endParaRPr sz="2400" u="sng">
              <a:solidFill>
                <a:srgbClr val="666666"/>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3" name="Shape 373"/>
        <p:cNvGrpSpPr/>
        <p:nvPr/>
      </p:nvGrpSpPr>
      <p:grpSpPr>
        <a:xfrm>
          <a:off x="0" y="0"/>
          <a:ext cx="0" cy="0"/>
          <a:chOff x="0" y="0"/>
          <a:chExt cx="0" cy="0"/>
        </a:xfrm>
      </p:grpSpPr>
      <p:sp>
        <p:nvSpPr>
          <p:cNvPr id="374" name="Google Shape;374;p42"/>
          <p:cNvSpPr txBox="1"/>
          <p:nvPr>
            <p:ph type="title"/>
          </p:nvPr>
        </p:nvSpPr>
        <p:spPr>
          <a:xfrm>
            <a:off x="206950" y="151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2 Feedback - Ms Morris </a:t>
            </a:r>
            <a:endParaRPr/>
          </a:p>
        </p:txBody>
      </p:sp>
      <p:sp>
        <p:nvSpPr>
          <p:cNvPr id="375" name="Google Shape;375;p42"/>
          <p:cNvSpPr txBox="1"/>
          <p:nvPr>
            <p:ph idx="1" type="body"/>
          </p:nvPr>
        </p:nvSpPr>
        <p:spPr>
          <a:xfrm>
            <a:off x="311700" y="838150"/>
            <a:ext cx="5041200" cy="4074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Likes the orange colour - it relates to Ormiston.</a:t>
            </a:r>
            <a:endParaRPr sz="1600"/>
          </a:p>
          <a:p>
            <a:pPr indent="-330200" lvl="1" marL="914400" rtl="0" algn="l">
              <a:lnSpc>
                <a:spcPct val="115000"/>
              </a:lnSpc>
              <a:spcBef>
                <a:spcPts val="0"/>
              </a:spcBef>
              <a:spcAft>
                <a:spcPts val="0"/>
              </a:spcAft>
              <a:buSzPts val="1600"/>
              <a:buChar char="◆"/>
            </a:pPr>
            <a:r>
              <a:rPr lang="en" sz="1600"/>
              <a:t>Could be a deeper orange though.</a:t>
            </a:r>
            <a:br>
              <a:rPr lang="en" sz="1600"/>
            </a:br>
            <a:endParaRPr sz="1600"/>
          </a:p>
          <a:p>
            <a:pPr indent="-330200" lvl="0" marL="457200" rtl="0" algn="l">
              <a:lnSpc>
                <a:spcPct val="115000"/>
              </a:lnSpc>
              <a:spcBef>
                <a:spcPts val="0"/>
              </a:spcBef>
              <a:spcAft>
                <a:spcPts val="0"/>
              </a:spcAft>
              <a:buSzPts val="1600"/>
              <a:buChar char="➔"/>
            </a:pPr>
            <a:r>
              <a:rPr lang="en" sz="1600"/>
              <a:t>Prefers having the tabs, the orange doesn’t match to the body colour though.</a:t>
            </a:r>
            <a:br>
              <a:rPr lang="en" sz="1600"/>
            </a:br>
            <a:endParaRPr sz="1600"/>
          </a:p>
          <a:p>
            <a:pPr indent="-330200" lvl="0" marL="457200" rtl="0" algn="l">
              <a:lnSpc>
                <a:spcPct val="115000"/>
              </a:lnSpc>
              <a:spcBef>
                <a:spcPts val="0"/>
              </a:spcBef>
              <a:spcAft>
                <a:spcPts val="0"/>
              </a:spcAft>
              <a:buSzPts val="1600"/>
              <a:buChar char="➔"/>
            </a:pPr>
            <a:r>
              <a:rPr lang="en" sz="1600"/>
              <a:t>Page titles should be more clearer </a:t>
            </a:r>
            <a:endParaRPr sz="1600"/>
          </a:p>
          <a:p>
            <a:pPr indent="-330200" lvl="1" marL="914400" rtl="0" algn="l">
              <a:lnSpc>
                <a:spcPct val="115000"/>
              </a:lnSpc>
              <a:spcBef>
                <a:spcPts val="0"/>
              </a:spcBef>
              <a:spcAft>
                <a:spcPts val="0"/>
              </a:spcAft>
              <a:buSzPts val="1600"/>
              <a:buChar char="◆"/>
            </a:pPr>
            <a:r>
              <a:rPr lang="en" sz="1600"/>
              <a:t>Maybe have more white space</a:t>
            </a:r>
            <a:br>
              <a:rPr lang="en" sz="1600"/>
            </a:br>
            <a:endParaRPr sz="1600"/>
          </a:p>
          <a:p>
            <a:pPr indent="-330200" lvl="0" marL="457200" rtl="0" algn="l">
              <a:lnSpc>
                <a:spcPct val="115000"/>
              </a:lnSpc>
              <a:spcBef>
                <a:spcPts val="0"/>
              </a:spcBef>
              <a:spcAft>
                <a:spcPts val="0"/>
              </a:spcAft>
              <a:buSzPts val="1600"/>
              <a:buChar char="➔"/>
            </a:pPr>
            <a:r>
              <a:rPr lang="en" sz="1600"/>
              <a:t>Likes having the links at the top appear when logged in.</a:t>
            </a:r>
            <a:endParaRPr sz="1600"/>
          </a:p>
        </p:txBody>
      </p:sp>
      <p:pic>
        <p:nvPicPr>
          <p:cNvPr id="376" name="Google Shape;376;p42"/>
          <p:cNvPicPr preferRelativeResize="0"/>
          <p:nvPr/>
        </p:nvPicPr>
        <p:blipFill rotWithShape="1">
          <a:blip r:embed="rId3">
            <a:alphaModFix/>
          </a:blip>
          <a:srcRect b="0" l="0" r="0" t="0"/>
          <a:stretch/>
        </p:blipFill>
        <p:spPr>
          <a:xfrm>
            <a:off x="6128400" y="76200"/>
            <a:ext cx="2912405" cy="4991100"/>
          </a:xfrm>
          <a:prstGeom prst="rect">
            <a:avLst/>
          </a:prstGeom>
          <a:noFill/>
          <a:ln>
            <a:noFill/>
          </a:ln>
        </p:spPr>
      </p:pic>
      <p:cxnSp>
        <p:nvCxnSpPr>
          <p:cNvPr id="377" name="Google Shape;377;p42"/>
          <p:cNvCxnSpPr/>
          <p:nvPr/>
        </p:nvCxnSpPr>
        <p:spPr>
          <a:xfrm flipH="1" rot="10800000">
            <a:off x="4984675" y="1185050"/>
            <a:ext cx="1979700" cy="789000"/>
          </a:xfrm>
          <a:prstGeom prst="straightConnector1">
            <a:avLst/>
          </a:prstGeom>
          <a:noFill/>
          <a:ln cap="flat" cmpd="sng" w="9525">
            <a:solidFill>
              <a:schemeClr val="dk2"/>
            </a:solidFill>
            <a:prstDash val="solid"/>
            <a:round/>
            <a:headEnd len="sm" w="sm" type="none"/>
            <a:tailEnd len="med" w="med" type="triangle"/>
          </a:ln>
        </p:spPr>
      </p:cxnSp>
      <p:cxnSp>
        <p:nvCxnSpPr>
          <p:cNvPr id="378" name="Google Shape;378;p42"/>
          <p:cNvCxnSpPr/>
          <p:nvPr/>
        </p:nvCxnSpPr>
        <p:spPr>
          <a:xfrm flipH="1" rot="10800000">
            <a:off x="4190550" y="1429425"/>
            <a:ext cx="2993100" cy="1363200"/>
          </a:xfrm>
          <a:prstGeom prst="straightConnector1">
            <a:avLst/>
          </a:prstGeom>
          <a:noFill/>
          <a:ln cap="flat" cmpd="sng" w="9525">
            <a:solidFill>
              <a:schemeClr val="dk2"/>
            </a:solidFill>
            <a:prstDash val="solid"/>
            <a:round/>
            <a:headEnd len="sm" w="sm" type="none"/>
            <a:tailEnd len="med" w="med" type="triangle"/>
          </a:ln>
        </p:spPr>
      </p:cxnSp>
      <p:cxnSp>
        <p:nvCxnSpPr>
          <p:cNvPr id="379" name="Google Shape;379;p42"/>
          <p:cNvCxnSpPr/>
          <p:nvPr/>
        </p:nvCxnSpPr>
        <p:spPr>
          <a:xfrm flipH="1" rot="10800000">
            <a:off x="5253450" y="886750"/>
            <a:ext cx="3042000" cy="27000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43"/>
          <p:cNvSpPr txBox="1"/>
          <p:nvPr>
            <p:ph type="title"/>
          </p:nvPr>
        </p:nvSpPr>
        <p:spPr>
          <a:xfrm>
            <a:off x="206950" y="1517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2 Feedback - Ms Morris (cont.)</a:t>
            </a:r>
            <a:endParaRPr/>
          </a:p>
        </p:txBody>
      </p:sp>
      <p:sp>
        <p:nvSpPr>
          <p:cNvPr id="385" name="Google Shape;385;p43"/>
          <p:cNvSpPr txBox="1"/>
          <p:nvPr>
            <p:ph idx="1" type="body"/>
          </p:nvPr>
        </p:nvSpPr>
        <p:spPr>
          <a:xfrm>
            <a:off x="311700" y="838150"/>
            <a:ext cx="5041200" cy="40749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Prefers the edit to be a separate tab underneath the details instead of in Design 1</a:t>
            </a:r>
            <a:endParaRPr sz="1600"/>
          </a:p>
          <a:p>
            <a:pPr indent="0" lvl="0" marL="0" rtl="0" algn="l">
              <a:lnSpc>
                <a:spcPct val="115000"/>
              </a:lnSpc>
              <a:spcBef>
                <a:spcPts val="1600"/>
              </a:spcBef>
              <a:spcAft>
                <a:spcPts val="0"/>
              </a:spcAft>
              <a:buSzPts val="1800"/>
              <a:buNone/>
            </a:pPr>
            <a:r>
              <a:t/>
            </a:r>
            <a:endParaRPr sz="1600"/>
          </a:p>
          <a:p>
            <a:pPr indent="-330200" lvl="0" marL="457200" rtl="0" algn="l">
              <a:lnSpc>
                <a:spcPct val="115000"/>
              </a:lnSpc>
              <a:spcBef>
                <a:spcPts val="1600"/>
              </a:spcBef>
              <a:spcAft>
                <a:spcPts val="0"/>
              </a:spcAft>
              <a:buSzPts val="1600"/>
              <a:buChar char="➔"/>
            </a:pPr>
            <a:r>
              <a:rPr lang="en" sz="1600"/>
              <a:t>Likes that the forms are mostly aligned on the right. Would be neater if it aligns on the left as well</a:t>
            </a:r>
            <a:endParaRPr sz="1600"/>
          </a:p>
        </p:txBody>
      </p:sp>
      <p:pic>
        <p:nvPicPr>
          <p:cNvPr id="386" name="Google Shape;386;p43"/>
          <p:cNvPicPr preferRelativeResize="0"/>
          <p:nvPr/>
        </p:nvPicPr>
        <p:blipFill rotWithShape="1">
          <a:blip r:embed="rId3">
            <a:alphaModFix/>
          </a:blip>
          <a:srcRect b="0" l="0" r="0" t="0"/>
          <a:stretch/>
        </p:blipFill>
        <p:spPr>
          <a:xfrm>
            <a:off x="5900950" y="744212"/>
            <a:ext cx="3047550" cy="4262775"/>
          </a:xfrm>
          <a:prstGeom prst="rect">
            <a:avLst/>
          </a:prstGeom>
          <a:noFill/>
          <a:ln>
            <a:noFill/>
          </a:ln>
        </p:spPr>
      </p:pic>
      <p:cxnSp>
        <p:nvCxnSpPr>
          <p:cNvPr id="387" name="Google Shape;387;p43"/>
          <p:cNvCxnSpPr/>
          <p:nvPr/>
        </p:nvCxnSpPr>
        <p:spPr>
          <a:xfrm>
            <a:off x="5155725" y="1295050"/>
            <a:ext cx="1136100" cy="2040300"/>
          </a:xfrm>
          <a:prstGeom prst="straightConnector1">
            <a:avLst/>
          </a:prstGeom>
          <a:noFill/>
          <a:ln cap="flat" cmpd="sng" w="9525">
            <a:solidFill>
              <a:schemeClr val="dk2"/>
            </a:solidFill>
            <a:prstDash val="solid"/>
            <a:round/>
            <a:headEnd len="sm" w="sm" type="none"/>
            <a:tailEnd len="med" w="med" type="triangle"/>
          </a:ln>
        </p:spPr>
      </p:cxnSp>
      <p:cxnSp>
        <p:nvCxnSpPr>
          <p:cNvPr id="388" name="Google Shape;388;p43"/>
          <p:cNvCxnSpPr/>
          <p:nvPr/>
        </p:nvCxnSpPr>
        <p:spPr>
          <a:xfrm>
            <a:off x="3824025" y="2785550"/>
            <a:ext cx="3420900" cy="1197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392" name="Shape 392"/>
        <p:cNvGrpSpPr/>
        <p:nvPr/>
      </p:nvGrpSpPr>
      <p:grpSpPr>
        <a:xfrm>
          <a:off x="0" y="0"/>
          <a:ext cx="0" cy="0"/>
          <a:chOff x="0" y="0"/>
          <a:chExt cx="0" cy="0"/>
        </a:xfrm>
      </p:grpSpPr>
      <p:sp>
        <p:nvSpPr>
          <p:cNvPr id="393" name="Google Shape;393;p44"/>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Website Design 3</a:t>
            </a:r>
            <a:endParaRPr sz="72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7" name="Shape 397"/>
        <p:cNvGrpSpPr/>
        <p:nvPr/>
      </p:nvGrpSpPr>
      <p:grpSpPr>
        <a:xfrm>
          <a:off x="0" y="0"/>
          <a:ext cx="0" cy="0"/>
          <a:chOff x="0" y="0"/>
          <a:chExt cx="0" cy="0"/>
        </a:xfrm>
      </p:grpSpPr>
      <p:sp>
        <p:nvSpPr>
          <p:cNvPr id="398" name="Google Shape;398;p45"/>
          <p:cNvSpPr txBox="1"/>
          <p:nvPr>
            <p:ph type="title"/>
          </p:nvPr>
        </p:nvSpPr>
        <p:spPr>
          <a:xfrm>
            <a:off x="133625" y="4240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3 Feedback - Ms Al Salihi</a:t>
            </a:r>
            <a:endParaRPr/>
          </a:p>
        </p:txBody>
      </p:sp>
      <p:sp>
        <p:nvSpPr>
          <p:cNvPr id="399" name="Google Shape;399;p45"/>
          <p:cNvSpPr txBox="1"/>
          <p:nvPr>
            <p:ph idx="1" type="body"/>
          </p:nvPr>
        </p:nvSpPr>
        <p:spPr>
          <a:xfrm>
            <a:off x="227875" y="1234075"/>
            <a:ext cx="5481300" cy="333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a:t>Pros:</a:t>
            </a:r>
            <a:endParaRPr/>
          </a:p>
          <a:p>
            <a:pPr indent="-330200" lvl="0" marL="457200" rtl="0" algn="l">
              <a:lnSpc>
                <a:spcPct val="115000"/>
              </a:lnSpc>
              <a:spcBef>
                <a:spcPts val="1600"/>
              </a:spcBef>
              <a:spcAft>
                <a:spcPts val="0"/>
              </a:spcAft>
              <a:buSzPts val="1600"/>
              <a:buChar char="➔"/>
            </a:pPr>
            <a:r>
              <a:rPr lang="en" sz="1600"/>
              <a:t>A dropdown menu for admin pages is nice</a:t>
            </a:r>
            <a:endParaRPr sz="1600"/>
          </a:p>
          <a:p>
            <a:pPr indent="-330200" lvl="0" marL="457200" rtl="0" algn="l">
              <a:lnSpc>
                <a:spcPct val="115000"/>
              </a:lnSpc>
              <a:spcBef>
                <a:spcPts val="0"/>
              </a:spcBef>
              <a:spcAft>
                <a:spcPts val="0"/>
              </a:spcAft>
              <a:buSzPts val="1600"/>
              <a:buChar char="➔"/>
            </a:pPr>
            <a:r>
              <a:rPr lang="en" sz="1600"/>
              <a:t>‘Active’ page is underlined and clear</a:t>
            </a:r>
            <a:endParaRPr sz="1600"/>
          </a:p>
          <a:p>
            <a:pPr indent="-330200" lvl="0" marL="457200" rtl="0" algn="l">
              <a:lnSpc>
                <a:spcPct val="115000"/>
              </a:lnSpc>
              <a:spcBef>
                <a:spcPts val="0"/>
              </a:spcBef>
              <a:spcAft>
                <a:spcPts val="0"/>
              </a:spcAft>
              <a:buSzPts val="1600"/>
              <a:buChar char="➔"/>
            </a:pPr>
            <a:r>
              <a:rPr lang="en" sz="1600"/>
              <a:t>Home button is on the left, Login on the right</a:t>
            </a:r>
            <a:endParaRPr sz="1600"/>
          </a:p>
          <a:p>
            <a:pPr indent="0" lvl="0" marL="0" rtl="0" algn="l">
              <a:lnSpc>
                <a:spcPct val="115000"/>
              </a:lnSpc>
              <a:spcBef>
                <a:spcPts val="1600"/>
              </a:spcBef>
              <a:spcAft>
                <a:spcPts val="0"/>
              </a:spcAft>
              <a:buSzPts val="1800"/>
              <a:buNone/>
            </a:pPr>
            <a:r>
              <a:rPr lang="en"/>
              <a:t>Cons:</a:t>
            </a:r>
            <a:endParaRPr/>
          </a:p>
          <a:p>
            <a:pPr indent="-330200" lvl="0" marL="457200" rtl="0" algn="l">
              <a:lnSpc>
                <a:spcPct val="115000"/>
              </a:lnSpc>
              <a:spcBef>
                <a:spcPts val="1600"/>
              </a:spcBef>
              <a:spcAft>
                <a:spcPts val="0"/>
              </a:spcAft>
              <a:buSzPts val="1600"/>
              <a:buChar char="➔"/>
            </a:pPr>
            <a:r>
              <a:rPr lang="en" sz="1600"/>
              <a:t>Logo is in the middle, was expecting it to be on the left</a:t>
            </a:r>
            <a:endParaRPr sz="1600"/>
          </a:p>
          <a:p>
            <a:pPr indent="-330200" lvl="0" marL="457200" rtl="0" algn="l">
              <a:lnSpc>
                <a:spcPct val="115000"/>
              </a:lnSpc>
              <a:spcBef>
                <a:spcPts val="0"/>
              </a:spcBef>
              <a:spcAft>
                <a:spcPts val="0"/>
              </a:spcAft>
              <a:buSzPts val="1600"/>
              <a:buChar char="➔"/>
            </a:pPr>
            <a:r>
              <a:rPr lang="en" sz="1600"/>
              <a:t>Colour doesn’t relate to Ormiston or Athletics, and a bit boring</a:t>
            </a:r>
            <a:endParaRPr sz="1600"/>
          </a:p>
          <a:p>
            <a:pPr indent="0" lvl="0" marL="0" rtl="0" algn="l">
              <a:lnSpc>
                <a:spcPct val="115000"/>
              </a:lnSpc>
              <a:spcBef>
                <a:spcPts val="1600"/>
              </a:spcBef>
              <a:spcAft>
                <a:spcPts val="1600"/>
              </a:spcAft>
              <a:buSzPts val="1800"/>
              <a:buNone/>
            </a:pPr>
            <a:r>
              <a:t/>
            </a:r>
            <a:endParaRPr/>
          </a:p>
        </p:txBody>
      </p:sp>
      <p:pic>
        <p:nvPicPr>
          <p:cNvPr id="400" name="Google Shape;400;p45"/>
          <p:cNvPicPr preferRelativeResize="0"/>
          <p:nvPr/>
        </p:nvPicPr>
        <p:blipFill rotWithShape="1">
          <a:blip r:embed="rId3">
            <a:alphaModFix/>
          </a:blip>
          <a:srcRect b="0" l="0" r="0" t="0"/>
          <a:stretch/>
        </p:blipFill>
        <p:spPr>
          <a:xfrm>
            <a:off x="6019800" y="340275"/>
            <a:ext cx="3124200" cy="4133850"/>
          </a:xfrm>
          <a:prstGeom prst="rect">
            <a:avLst/>
          </a:prstGeom>
          <a:noFill/>
          <a:ln>
            <a:noFill/>
          </a:ln>
        </p:spPr>
      </p:pic>
      <p:cxnSp>
        <p:nvCxnSpPr>
          <p:cNvPr id="401" name="Google Shape;401;p45"/>
          <p:cNvCxnSpPr/>
          <p:nvPr/>
        </p:nvCxnSpPr>
        <p:spPr>
          <a:xfrm flipH="1" rot="10800000">
            <a:off x="4745425" y="1456125"/>
            <a:ext cx="3331200" cy="502800"/>
          </a:xfrm>
          <a:prstGeom prst="straightConnector1">
            <a:avLst/>
          </a:prstGeom>
          <a:noFill/>
          <a:ln cap="flat" cmpd="sng" w="9525">
            <a:solidFill>
              <a:schemeClr val="dk2"/>
            </a:solidFill>
            <a:prstDash val="solid"/>
            <a:round/>
            <a:headEnd len="sm" w="sm" type="none"/>
            <a:tailEnd len="med" w="med" type="triangle"/>
          </a:ln>
        </p:spPr>
      </p:cxnSp>
      <p:cxnSp>
        <p:nvCxnSpPr>
          <p:cNvPr id="402" name="Google Shape;402;p45"/>
          <p:cNvCxnSpPr/>
          <p:nvPr/>
        </p:nvCxnSpPr>
        <p:spPr>
          <a:xfrm flipH="1" rot="10800000">
            <a:off x="4179750" y="1257100"/>
            <a:ext cx="2021700" cy="1016100"/>
          </a:xfrm>
          <a:prstGeom prst="straightConnector1">
            <a:avLst/>
          </a:prstGeom>
          <a:noFill/>
          <a:ln cap="flat" cmpd="sng" w="9525">
            <a:solidFill>
              <a:schemeClr val="dk2"/>
            </a:solidFill>
            <a:prstDash val="solid"/>
            <a:round/>
            <a:headEnd len="sm" w="sm" type="none"/>
            <a:tailEnd len="med" w="med" type="triangle"/>
          </a:ln>
        </p:spPr>
      </p:cxnSp>
      <p:cxnSp>
        <p:nvCxnSpPr>
          <p:cNvPr id="403" name="Google Shape;403;p45"/>
          <p:cNvCxnSpPr/>
          <p:nvPr/>
        </p:nvCxnSpPr>
        <p:spPr>
          <a:xfrm flipH="1" rot="10800000">
            <a:off x="5363475" y="1005725"/>
            <a:ext cx="2042700" cy="2409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4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3 Feedback - Eugene</a:t>
            </a:r>
            <a:endParaRPr/>
          </a:p>
        </p:txBody>
      </p:sp>
      <p:sp>
        <p:nvSpPr>
          <p:cNvPr id="409" name="Google Shape;409;p46"/>
          <p:cNvSpPr txBox="1"/>
          <p:nvPr>
            <p:ph idx="1" type="body"/>
          </p:nvPr>
        </p:nvSpPr>
        <p:spPr>
          <a:xfrm>
            <a:off x="311700" y="1126950"/>
            <a:ext cx="5177400" cy="38550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Doesn’t like the red border/outline for all the elements.</a:t>
            </a:r>
            <a:endParaRPr sz="1600"/>
          </a:p>
          <a:p>
            <a:pPr indent="-330200" lvl="1" marL="914400" rtl="0" algn="l">
              <a:lnSpc>
                <a:spcPct val="115000"/>
              </a:lnSpc>
              <a:spcBef>
                <a:spcPts val="0"/>
              </a:spcBef>
              <a:spcAft>
                <a:spcPts val="0"/>
              </a:spcAft>
              <a:buSzPts val="1600"/>
              <a:buChar char="◆"/>
            </a:pPr>
            <a:r>
              <a:rPr lang="en" sz="1600"/>
              <a:t>Maybe a neutral colour like white/grey/black would be better</a:t>
            </a:r>
            <a:endParaRPr sz="1600"/>
          </a:p>
          <a:p>
            <a:pPr indent="-330200" lvl="0" marL="457200" rtl="0" algn="l">
              <a:lnSpc>
                <a:spcPct val="115000"/>
              </a:lnSpc>
              <a:spcBef>
                <a:spcPts val="0"/>
              </a:spcBef>
              <a:spcAft>
                <a:spcPts val="0"/>
              </a:spcAft>
              <a:buSzPts val="1600"/>
              <a:buChar char="➔"/>
            </a:pPr>
            <a:r>
              <a:rPr lang="en" sz="1600"/>
              <a:t>Body and header colour doesn’t relate to Ormiston or Athletics.</a:t>
            </a:r>
            <a:endParaRPr sz="1600"/>
          </a:p>
          <a:p>
            <a:pPr indent="-330200" lvl="0" marL="457200" rtl="0" algn="l">
              <a:lnSpc>
                <a:spcPct val="115000"/>
              </a:lnSpc>
              <a:spcBef>
                <a:spcPts val="0"/>
              </a:spcBef>
              <a:spcAft>
                <a:spcPts val="0"/>
              </a:spcAft>
              <a:buSzPts val="1600"/>
              <a:buChar char="➔"/>
            </a:pPr>
            <a:r>
              <a:rPr lang="en" sz="1600"/>
              <a:t>Filter should be next to the table or below the search bar</a:t>
            </a:r>
            <a:endParaRPr sz="1600"/>
          </a:p>
          <a:p>
            <a:pPr indent="-330200" lvl="0" marL="457200" rtl="0" algn="l">
              <a:lnSpc>
                <a:spcPct val="115000"/>
              </a:lnSpc>
              <a:spcBef>
                <a:spcPts val="0"/>
              </a:spcBef>
              <a:spcAft>
                <a:spcPts val="0"/>
              </a:spcAft>
              <a:buSzPts val="1600"/>
              <a:buChar char="➔"/>
            </a:pPr>
            <a:r>
              <a:rPr lang="en" sz="1600"/>
              <a:t>Likes the dropdown menu for login</a:t>
            </a:r>
            <a:endParaRPr sz="1600"/>
          </a:p>
        </p:txBody>
      </p:sp>
      <p:pic>
        <p:nvPicPr>
          <p:cNvPr id="410" name="Google Shape;410;p46"/>
          <p:cNvPicPr preferRelativeResize="0"/>
          <p:nvPr/>
        </p:nvPicPr>
        <p:blipFill rotWithShape="1">
          <a:blip r:embed="rId3">
            <a:alphaModFix/>
          </a:blip>
          <a:srcRect b="0" l="0" r="0" t="0"/>
          <a:stretch/>
        </p:blipFill>
        <p:spPr>
          <a:xfrm>
            <a:off x="5631025" y="220650"/>
            <a:ext cx="3352500" cy="4702200"/>
          </a:xfrm>
          <a:prstGeom prst="rect">
            <a:avLst/>
          </a:prstGeom>
          <a:noFill/>
          <a:ln>
            <a:noFill/>
          </a:ln>
        </p:spPr>
      </p:pic>
      <p:cxnSp>
        <p:nvCxnSpPr>
          <p:cNvPr id="411" name="Google Shape;411;p46"/>
          <p:cNvCxnSpPr/>
          <p:nvPr/>
        </p:nvCxnSpPr>
        <p:spPr>
          <a:xfrm flipH="1" rot="10800000">
            <a:off x="5143500" y="1681975"/>
            <a:ext cx="1571400" cy="11001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47"/>
          <p:cNvSpPr txBox="1"/>
          <p:nvPr>
            <p:ph type="title"/>
          </p:nvPr>
        </p:nvSpPr>
        <p:spPr>
          <a:xfrm>
            <a:off x="0" y="429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Website Design 3 Feedback - Ms Morris </a:t>
            </a:r>
            <a:endParaRPr/>
          </a:p>
        </p:txBody>
      </p:sp>
      <p:sp>
        <p:nvSpPr>
          <p:cNvPr id="417" name="Google Shape;417;p47"/>
          <p:cNvSpPr txBox="1"/>
          <p:nvPr>
            <p:ph idx="1" type="body"/>
          </p:nvPr>
        </p:nvSpPr>
        <p:spPr>
          <a:xfrm>
            <a:off x="299500" y="1478225"/>
            <a:ext cx="5041200" cy="2721600"/>
          </a:xfrm>
          <a:prstGeom prst="rect">
            <a:avLst/>
          </a:prstGeom>
          <a:noFill/>
          <a:ln>
            <a:noFill/>
          </a:ln>
        </p:spPr>
        <p:txBody>
          <a:bodyPr anchorCtr="0" anchor="t" bIns="91425" lIns="91425" spcFirstLastPara="1" rIns="91425" wrap="square" tIns="91425">
            <a:noAutofit/>
          </a:bodyPr>
          <a:lstStyle/>
          <a:p>
            <a:pPr indent="-330200" lvl="0" marL="457200" rtl="0" algn="l">
              <a:lnSpc>
                <a:spcPct val="115000"/>
              </a:lnSpc>
              <a:spcBef>
                <a:spcPts val="0"/>
              </a:spcBef>
              <a:spcAft>
                <a:spcPts val="0"/>
              </a:spcAft>
              <a:buSzPts val="1600"/>
              <a:buChar char="➔"/>
            </a:pPr>
            <a:r>
              <a:rPr lang="en" sz="1600"/>
              <a:t>Likes the drop down menu</a:t>
            </a:r>
            <a:endParaRPr sz="1600"/>
          </a:p>
          <a:p>
            <a:pPr indent="-330200" lvl="1" marL="914400" rtl="0" algn="l">
              <a:lnSpc>
                <a:spcPct val="115000"/>
              </a:lnSpc>
              <a:spcBef>
                <a:spcPts val="0"/>
              </a:spcBef>
              <a:spcAft>
                <a:spcPts val="0"/>
              </a:spcAft>
              <a:buSzPts val="1600"/>
              <a:buChar char="◆"/>
            </a:pPr>
            <a:r>
              <a:rPr lang="en" sz="1600"/>
              <a:t>But it is too big in comparison to the slideshow and navigation bar</a:t>
            </a:r>
            <a:endParaRPr sz="1600"/>
          </a:p>
          <a:p>
            <a:pPr indent="-330200" lvl="0" marL="457200" rtl="0" algn="l">
              <a:lnSpc>
                <a:spcPct val="115000"/>
              </a:lnSpc>
              <a:spcBef>
                <a:spcPts val="0"/>
              </a:spcBef>
              <a:spcAft>
                <a:spcPts val="0"/>
              </a:spcAft>
              <a:buSzPts val="1600"/>
              <a:buChar char="➔"/>
            </a:pPr>
            <a:r>
              <a:rPr lang="en" sz="1600"/>
              <a:t>Like that the slideshow is from edge to edge</a:t>
            </a:r>
            <a:endParaRPr sz="1600"/>
          </a:p>
          <a:p>
            <a:pPr indent="-330200" lvl="0" marL="457200" rtl="0" algn="l">
              <a:lnSpc>
                <a:spcPct val="115000"/>
              </a:lnSpc>
              <a:spcBef>
                <a:spcPts val="0"/>
              </a:spcBef>
              <a:spcAft>
                <a:spcPts val="0"/>
              </a:spcAft>
              <a:buSzPts val="1600"/>
              <a:buChar char="➔"/>
            </a:pPr>
            <a:r>
              <a:rPr lang="en" sz="1600"/>
              <a:t>Awkward/Out of place empty space on navigation bar</a:t>
            </a:r>
            <a:endParaRPr sz="1600"/>
          </a:p>
          <a:p>
            <a:pPr indent="-330200" lvl="0" marL="457200" rtl="0" algn="l">
              <a:lnSpc>
                <a:spcPct val="115000"/>
              </a:lnSpc>
              <a:spcBef>
                <a:spcPts val="0"/>
              </a:spcBef>
              <a:spcAft>
                <a:spcPts val="0"/>
              </a:spcAft>
              <a:buSzPts val="1600"/>
              <a:buChar char="➔"/>
            </a:pPr>
            <a:r>
              <a:rPr lang="en" sz="1600"/>
              <a:t>Like that active page is underlined</a:t>
            </a:r>
            <a:endParaRPr sz="1600"/>
          </a:p>
          <a:p>
            <a:pPr indent="-330200" lvl="0" marL="457200" rtl="0" algn="l">
              <a:lnSpc>
                <a:spcPct val="115000"/>
              </a:lnSpc>
              <a:spcBef>
                <a:spcPts val="0"/>
              </a:spcBef>
              <a:spcAft>
                <a:spcPts val="0"/>
              </a:spcAft>
              <a:buSzPts val="1600"/>
              <a:buChar char="➔"/>
            </a:pPr>
            <a:r>
              <a:rPr lang="en" sz="1600"/>
              <a:t>Colours pop more with red outline, but again, doesn’t relate to Ormiston / Athletics.</a:t>
            </a:r>
            <a:endParaRPr sz="1600"/>
          </a:p>
        </p:txBody>
      </p:sp>
      <p:pic>
        <p:nvPicPr>
          <p:cNvPr id="418" name="Google Shape;418;p47"/>
          <p:cNvPicPr preferRelativeResize="0"/>
          <p:nvPr/>
        </p:nvPicPr>
        <p:blipFill rotWithShape="1">
          <a:blip r:embed="rId3">
            <a:alphaModFix/>
          </a:blip>
          <a:srcRect b="0" l="0" r="0" t="0"/>
          <a:stretch/>
        </p:blipFill>
        <p:spPr>
          <a:xfrm>
            <a:off x="5608475" y="259650"/>
            <a:ext cx="3535525" cy="4624200"/>
          </a:xfrm>
          <a:prstGeom prst="rect">
            <a:avLst/>
          </a:prstGeom>
          <a:noFill/>
          <a:ln>
            <a:noFill/>
          </a:ln>
        </p:spPr>
      </p:pic>
      <p:cxnSp>
        <p:nvCxnSpPr>
          <p:cNvPr id="419" name="Google Shape;419;p47"/>
          <p:cNvCxnSpPr/>
          <p:nvPr/>
        </p:nvCxnSpPr>
        <p:spPr>
          <a:xfrm flipH="1" rot="10800000">
            <a:off x="3347550" y="1478150"/>
            <a:ext cx="4434900" cy="244500"/>
          </a:xfrm>
          <a:prstGeom prst="straightConnector1">
            <a:avLst/>
          </a:prstGeom>
          <a:noFill/>
          <a:ln cap="flat" cmpd="sng" w="9525">
            <a:solidFill>
              <a:schemeClr val="dk2"/>
            </a:solidFill>
            <a:prstDash val="solid"/>
            <a:round/>
            <a:headEnd len="sm" w="sm" type="none"/>
            <a:tailEnd len="med" w="med" type="triangle"/>
          </a:ln>
        </p:spPr>
      </p:cxnSp>
      <p:cxnSp>
        <p:nvCxnSpPr>
          <p:cNvPr id="420" name="Google Shape;420;p47"/>
          <p:cNvCxnSpPr/>
          <p:nvPr/>
        </p:nvCxnSpPr>
        <p:spPr>
          <a:xfrm flipH="1" rot="10800000">
            <a:off x="4960225" y="3750575"/>
            <a:ext cx="708600" cy="110100"/>
          </a:xfrm>
          <a:prstGeom prst="straightConnector1">
            <a:avLst/>
          </a:prstGeom>
          <a:noFill/>
          <a:ln cap="flat" cmpd="sng" w="9525">
            <a:solidFill>
              <a:schemeClr val="dk2"/>
            </a:solidFill>
            <a:prstDash val="solid"/>
            <a:round/>
            <a:headEnd len="sm" w="sm" type="none"/>
            <a:tailEnd len="med" w="med" type="triangle"/>
          </a:ln>
        </p:spPr>
      </p:cxnSp>
      <p:cxnSp>
        <p:nvCxnSpPr>
          <p:cNvPr id="421" name="Google Shape;421;p47"/>
          <p:cNvCxnSpPr/>
          <p:nvPr/>
        </p:nvCxnSpPr>
        <p:spPr>
          <a:xfrm flipH="1" rot="10800000">
            <a:off x="4312725" y="1258425"/>
            <a:ext cx="1576200" cy="2076900"/>
          </a:xfrm>
          <a:prstGeom prst="straightConnector1">
            <a:avLst/>
          </a:prstGeom>
          <a:noFill/>
          <a:ln cap="flat" cmpd="sng" w="9525">
            <a:solidFill>
              <a:schemeClr val="dk2"/>
            </a:solidFill>
            <a:prstDash val="solid"/>
            <a:round/>
            <a:headEnd len="sm" w="sm" type="none"/>
            <a:tailEnd len="med" w="med" type="triangle"/>
          </a:ln>
        </p:spPr>
      </p:cxnSp>
      <p:cxnSp>
        <p:nvCxnSpPr>
          <p:cNvPr id="422" name="Google Shape;422;p47"/>
          <p:cNvCxnSpPr/>
          <p:nvPr/>
        </p:nvCxnSpPr>
        <p:spPr>
          <a:xfrm flipH="1" rot="10800000">
            <a:off x="4960225" y="2406875"/>
            <a:ext cx="977400" cy="103800"/>
          </a:xfrm>
          <a:prstGeom prst="straightConnector1">
            <a:avLst/>
          </a:prstGeom>
          <a:noFill/>
          <a:ln cap="flat" cmpd="sng" w="9525">
            <a:solidFill>
              <a:schemeClr val="dk2"/>
            </a:solidFill>
            <a:prstDash val="solid"/>
            <a:round/>
            <a:headEnd len="sm" w="sm" type="none"/>
            <a:tailEnd len="med" w="med" type="triangle"/>
          </a:ln>
        </p:spPr>
      </p:cxnSp>
      <p:cxnSp>
        <p:nvCxnSpPr>
          <p:cNvPr id="423" name="Google Shape;423;p47"/>
          <p:cNvCxnSpPr/>
          <p:nvPr/>
        </p:nvCxnSpPr>
        <p:spPr>
          <a:xfrm flipH="1" rot="10800000">
            <a:off x="4434900" y="1258300"/>
            <a:ext cx="3494100" cy="1698300"/>
          </a:xfrm>
          <a:prstGeom prst="straightConnector1">
            <a:avLst/>
          </a:prstGeom>
          <a:noFill/>
          <a:ln cap="flat" cmpd="sng" w="9525">
            <a:solidFill>
              <a:schemeClr val="dk2"/>
            </a:solidFill>
            <a:prstDash val="solid"/>
            <a:round/>
            <a:headEnd len="sm" w="sm" type="none"/>
            <a:tailEnd len="med" w="med" type="triangl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427" name="Shape 427"/>
        <p:cNvGrpSpPr/>
        <p:nvPr/>
      </p:nvGrpSpPr>
      <p:grpSpPr>
        <a:xfrm>
          <a:off x="0" y="0"/>
          <a:ext cx="0" cy="0"/>
          <a:chOff x="0" y="0"/>
          <a:chExt cx="0" cy="0"/>
        </a:xfrm>
      </p:grpSpPr>
      <p:sp>
        <p:nvSpPr>
          <p:cNvPr id="428" name="Google Shape;428;p48"/>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Feedback Summary</a:t>
            </a:r>
            <a:endParaRPr sz="7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49"/>
          <p:cNvSpPr txBox="1"/>
          <p:nvPr>
            <p:ph type="title"/>
          </p:nvPr>
        </p:nvSpPr>
        <p:spPr>
          <a:xfrm>
            <a:off x="311700" y="172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Feedback Summary</a:t>
            </a:r>
            <a:endParaRPr/>
          </a:p>
        </p:txBody>
      </p:sp>
      <p:sp>
        <p:nvSpPr>
          <p:cNvPr id="434" name="Google Shape;434;p49"/>
          <p:cNvSpPr txBox="1"/>
          <p:nvPr>
            <p:ph idx="1" type="body"/>
          </p:nvPr>
        </p:nvSpPr>
        <p:spPr>
          <a:xfrm>
            <a:off x="311700" y="895550"/>
            <a:ext cx="8520600" cy="3795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t>Based on the feedback I have received from my volunteers, these were the common comments that I plan to keep in mind as I improve my selected design :</a:t>
            </a:r>
            <a:endParaRPr/>
          </a:p>
          <a:p>
            <a:pPr indent="-330200" lvl="0" marL="457200" rtl="0" algn="just">
              <a:lnSpc>
                <a:spcPct val="115000"/>
              </a:lnSpc>
              <a:spcBef>
                <a:spcPts val="1600"/>
              </a:spcBef>
              <a:spcAft>
                <a:spcPts val="0"/>
              </a:spcAft>
              <a:buSzPts val="1600"/>
              <a:buChar char="➔"/>
            </a:pPr>
            <a:r>
              <a:rPr lang="en" sz="1600"/>
              <a:t>The colours for all three designs aren’t sharp enough / don’t relate to Ormiston or Athletics. A deeper orange, blue or green would be more appropriate.</a:t>
            </a:r>
            <a:endParaRPr sz="1600"/>
          </a:p>
          <a:p>
            <a:pPr indent="-330200" lvl="0" marL="457200" rtl="0" algn="just">
              <a:lnSpc>
                <a:spcPct val="115000"/>
              </a:lnSpc>
              <a:spcBef>
                <a:spcPts val="0"/>
              </a:spcBef>
              <a:spcAft>
                <a:spcPts val="0"/>
              </a:spcAft>
              <a:buSzPts val="1600"/>
              <a:buChar char="➔"/>
            </a:pPr>
            <a:r>
              <a:rPr lang="en" sz="1600"/>
              <a:t>Filters and search bar should be next to the table instead of on top of it.</a:t>
            </a:r>
            <a:endParaRPr sz="1600"/>
          </a:p>
          <a:p>
            <a:pPr indent="-330200" lvl="0" marL="457200" rtl="0" algn="just">
              <a:lnSpc>
                <a:spcPct val="115000"/>
              </a:lnSpc>
              <a:spcBef>
                <a:spcPts val="0"/>
              </a:spcBef>
              <a:spcAft>
                <a:spcPts val="0"/>
              </a:spcAft>
              <a:buSzPts val="1600"/>
              <a:buChar char="➔"/>
            </a:pPr>
            <a:r>
              <a:rPr lang="en" sz="1600"/>
              <a:t>The drop down menu from Design 3 is good to have for the admin pages, but should be smaller.</a:t>
            </a:r>
            <a:endParaRPr sz="1600"/>
          </a:p>
          <a:p>
            <a:pPr indent="-330200" lvl="0" marL="457200" rtl="0" algn="just">
              <a:lnSpc>
                <a:spcPct val="115000"/>
              </a:lnSpc>
              <a:spcBef>
                <a:spcPts val="0"/>
              </a:spcBef>
              <a:spcAft>
                <a:spcPts val="0"/>
              </a:spcAft>
              <a:buSzPts val="1600"/>
              <a:buChar char="➔"/>
            </a:pPr>
            <a:r>
              <a:rPr lang="en" sz="1600"/>
              <a:t>Underlining the currently active page is handy.</a:t>
            </a:r>
            <a:endParaRPr sz="1600"/>
          </a:p>
          <a:p>
            <a:pPr indent="-330200" lvl="0" marL="457200" rtl="0" algn="just">
              <a:lnSpc>
                <a:spcPct val="115000"/>
              </a:lnSpc>
              <a:spcBef>
                <a:spcPts val="0"/>
              </a:spcBef>
              <a:spcAft>
                <a:spcPts val="0"/>
              </a:spcAft>
              <a:buSzPts val="1600"/>
              <a:buChar char="➔"/>
            </a:pPr>
            <a:r>
              <a:rPr lang="en" sz="1600"/>
              <a:t>Logo should be on the left side, Login should be on the right.</a:t>
            </a:r>
            <a:endParaRPr sz="1600"/>
          </a:p>
          <a:p>
            <a:pPr indent="-330200" lvl="0" marL="457200" rtl="0" algn="just">
              <a:lnSpc>
                <a:spcPct val="115000"/>
              </a:lnSpc>
              <a:spcBef>
                <a:spcPts val="0"/>
              </a:spcBef>
              <a:spcAft>
                <a:spcPts val="0"/>
              </a:spcAft>
              <a:buSzPts val="1600"/>
              <a:buChar char="➔"/>
            </a:pPr>
            <a:r>
              <a:rPr lang="en" sz="1600"/>
              <a:t>Better alignment for forms especially.</a:t>
            </a:r>
            <a:endParaRPr sz="1600"/>
          </a:p>
          <a:p>
            <a:pPr indent="-330200" lvl="0" marL="457200" rtl="0" algn="just">
              <a:lnSpc>
                <a:spcPct val="115000"/>
              </a:lnSpc>
              <a:spcBef>
                <a:spcPts val="0"/>
              </a:spcBef>
              <a:spcAft>
                <a:spcPts val="0"/>
              </a:spcAft>
              <a:buSzPts val="1600"/>
              <a:buChar char="➔"/>
            </a:pPr>
            <a:r>
              <a:rPr lang="en" sz="1600"/>
              <a:t>Welcome, Admin from Design 1 is unnecessary. </a:t>
            </a:r>
            <a:endParaRPr sz="1600"/>
          </a:p>
          <a:p>
            <a:pPr indent="-330200" lvl="0" marL="457200" rtl="0" algn="just">
              <a:lnSpc>
                <a:spcPct val="115000"/>
              </a:lnSpc>
              <a:spcBef>
                <a:spcPts val="0"/>
              </a:spcBef>
              <a:spcAft>
                <a:spcPts val="0"/>
              </a:spcAft>
              <a:buSzPts val="1600"/>
              <a:buChar char="➔"/>
            </a:pPr>
            <a:r>
              <a:rPr lang="en" sz="1600"/>
              <a:t>Adding new event is unclear/confusing, especially the add members part. </a:t>
            </a:r>
            <a:endParaRPr sz="1600"/>
          </a:p>
          <a:p>
            <a:pPr indent="-330200" lvl="0" marL="457200" rtl="0" algn="just">
              <a:lnSpc>
                <a:spcPct val="115000"/>
              </a:lnSpc>
              <a:spcBef>
                <a:spcPts val="0"/>
              </a:spcBef>
              <a:spcAft>
                <a:spcPts val="0"/>
              </a:spcAft>
              <a:buSzPts val="1600"/>
              <a:buChar char="➔"/>
            </a:pPr>
            <a:r>
              <a:rPr lang="en" sz="1600"/>
              <a:t>Pages are consistent with each other for each design.</a:t>
            </a:r>
            <a:endParaRPr sz="16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50"/>
          <p:cNvSpPr txBox="1"/>
          <p:nvPr>
            <p:ph type="title"/>
          </p:nvPr>
        </p:nvSpPr>
        <p:spPr>
          <a:xfrm>
            <a:off x="311700" y="172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Feedback Summary (cont.) - Preferred Designs</a:t>
            </a:r>
            <a:endParaRPr/>
          </a:p>
        </p:txBody>
      </p:sp>
      <p:sp>
        <p:nvSpPr>
          <p:cNvPr id="440" name="Google Shape;440;p50"/>
          <p:cNvSpPr txBox="1"/>
          <p:nvPr>
            <p:ph idx="1" type="body"/>
          </p:nvPr>
        </p:nvSpPr>
        <p:spPr>
          <a:xfrm>
            <a:off x="311700" y="1092050"/>
            <a:ext cx="8520600" cy="3599100"/>
          </a:xfrm>
          <a:prstGeom prst="rect">
            <a:avLst/>
          </a:prstGeom>
          <a:noFill/>
          <a:ln>
            <a:noFill/>
          </a:ln>
        </p:spPr>
        <p:txBody>
          <a:bodyPr anchorCtr="0" anchor="t" bIns="91425" lIns="91425" spcFirstLastPara="1" rIns="91425" wrap="square" tIns="91425">
            <a:noAutofit/>
          </a:bodyPr>
          <a:lstStyle/>
          <a:p>
            <a:pPr indent="-381000" lvl="0" marL="457200" rtl="0" algn="ctr">
              <a:lnSpc>
                <a:spcPct val="115000"/>
              </a:lnSpc>
              <a:spcBef>
                <a:spcPts val="0"/>
              </a:spcBef>
              <a:spcAft>
                <a:spcPts val="0"/>
              </a:spcAft>
              <a:buSzPts val="2400"/>
              <a:buAutoNum type="arabicPeriod"/>
            </a:pPr>
            <a:r>
              <a:rPr lang="en" sz="2400"/>
              <a:t>Ms. Al Salihi - Design 3</a:t>
            </a:r>
            <a:endParaRPr sz="2400"/>
          </a:p>
          <a:p>
            <a:pPr indent="-381000" lvl="0" marL="457200" rtl="0" algn="ctr">
              <a:lnSpc>
                <a:spcPct val="115000"/>
              </a:lnSpc>
              <a:spcBef>
                <a:spcPts val="0"/>
              </a:spcBef>
              <a:spcAft>
                <a:spcPts val="0"/>
              </a:spcAft>
              <a:buSzPts val="2400"/>
              <a:buAutoNum type="arabicPeriod"/>
            </a:pPr>
            <a:r>
              <a:rPr lang="en" sz="2400"/>
              <a:t>Eugene - Design 1</a:t>
            </a:r>
            <a:endParaRPr sz="2400"/>
          </a:p>
          <a:p>
            <a:pPr indent="-381000" lvl="0" marL="457200" rtl="0" algn="ctr">
              <a:lnSpc>
                <a:spcPct val="115000"/>
              </a:lnSpc>
              <a:spcBef>
                <a:spcPts val="0"/>
              </a:spcBef>
              <a:spcAft>
                <a:spcPts val="0"/>
              </a:spcAft>
              <a:buSzPts val="2400"/>
              <a:buAutoNum type="arabicPeriod"/>
            </a:pPr>
            <a:r>
              <a:rPr lang="en" sz="2400"/>
              <a:t>Ms. Morris - Design 1</a:t>
            </a:r>
            <a:br>
              <a:rPr lang="en"/>
            </a:br>
            <a:endParaRPr/>
          </a:p>
          <a:p>
            <a:pPr indent="0" lvl="0" marL="0" rtl="0" algn="just">
              <a:lnSpc>
                <a:spcPct val="115000"/>
              </a:lnSpc>
              <a:spcBef>
                <a:spcPts val="1600"/>
              </a:spcBef>
              <a:spcAft>
                <a:spcPts val="1600"/>
              </a:spcAft>
              <a:buSzPts val="1800"/>
              <a:buNone/>
            </a:pPr>
            <a:r>
              <a:rPr lang="en"/>
              <a:t>Based on their feedback and their preferred design, </a:t>
            </a:r>
            <a:r>
              <a:rPr b="1" lang="en"/>
              <a:t>the design I choose to improve is Design 1 </a:t>
            </a:r>
            <a:r>
              <a:rPr lang="en"/>
              <a:t>(with the dropdown menu from Design 3)</a:t>
            </a:r>
            <a:r>
              <a:rPr b="1" lang="en"/>
              <a:t>,</a:t>
            </a:r>
            <a:r>
              <a:rPr lang="en"/>
              <a:t> because almost all three of my volunteers and I agree that it has the most potential. Although Ms. Al Salihi chose Design 3, the feedback that she gave for Design 3 can be applied for Design 1 as well.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4" name="Shape 444"/>
        <p:cNvGrpSpPr/>
        <p:nvPr/>
      </p:nvGrpSpPr>
      <p:grpSpPr>
        <a:xfrm>
          <a:off x="0" y="0"/>
          <a:ext cx="0" cy="0"/>
          <a:chOff x="0" y="0"/>
          <a:chExt cx="0" cy="0"/>
        </a:xfrm>
      </p:grpSpPr>
      <p:sp>
        <p:nvSpPr>
          <p:cNvPr id="445" name="Google Shape;445;p51"/>
          <p:cNvSpPr txBox="1"/>
          <p:nvPr>
            <p:ph type="title"/>
          </p:nvPr>
        </p:nvSpPr>
        <p:spPr>
          <a:xfrm>
            <a:off x="277725" y="666748"/>
            <a:ext cx="4045200" cy="150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Selected &amp; Improved Design</a:t>
            </a:r>
            <a:endParaRPr/>
          </a:p>
        </p:txBody>
      </p:sp>
      <p:sp>
        <p:nvSpPr>
          <p:cNvPr id="446" name="Google Shape;446;p51"/>
          <p:cNvSpPr txBox="1"/>
          <p:nvPr>
            <p:ph idx="1" type="subTitle"/>
          </p:nvPr>
        </p:nvSpPr>
        <p:spPr>
          <a:xfrm>
            <a:off x="277725" y="2396550"/>
            <a:ext cx="4045200" cy="2080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sz="1400" u="sng">
                <a:solidFill>
                  <a:schemeClr val="hlink"/>
                </a:solidFill>
                <a:latin typeface="Josefin Sans"/>
                <a:ea typeface="Josefin Sans"/>
                <a:cs typeface="Josefin Sans"/>
                <a:sym typeface="Josefin Sans"/>
                <a:hlinkClick r:id="rId3"/>
              </a:rPr>
              <a:t>https://drive.google.com/file/d/1HT0Wh38D4BkhhD_lEVT459nVYXC3ffk9/view?usp=sharing</a:t>
            </a:r>
            <a:br>
              <a:rPr lang="en" sz="1400">
                <a:latin typeface="Josefin Sans"/>
                <a:ea typeface="Josefin Sans"/>
                <a:cs typeface="Josefin Sans"/>
                <a:sym typeface="Josefin Sans"/>
              </a:rPr>
            </a:br>
            <a:r>
              <a:rPr lang="en" sz="1400">
                <a:latin typeface="Josefin Sans"/>
                <a:ea typeface="Josefin Sans"/>
                <a:cs typeface="Josefin Sans"/>
                <a:sym typeface="Josefin Sans"/>
              </a:rPr>
              <a:t> </a:t>
            </a:r>
            <a:endParaRPr sz="1400">
              <a:latin typeface="Josefin Sans"/>
              <a:ea typeface="Josefin Sans"/>
              <a:cs typeface="Josefin Sans"/>
              <a:sym typeface="Josefin Sans"/>
            </a:endParaRPr>
          </a:p>
          <a:p>
            <a:pPr indent="0" lvl="0" marL="0" rtl="0" algn="ctr">
              <a:lnSpc>
                <a:spcPct val="100000"/>
              </a:lnSpc>
              <a:spcBef>
                <a:spcPts val="0"/>
              </a:spcBef>
              <a:spcAft>
                <a:spcPts val="0"/>
              </a:spcAft>
              <a:buSzPts val="2100"/>
              <a:buNone/>
            </a:pPr>
            <a:r>
              <a:rPr lang="en">
                <a:latin typeface="Josefin Sans"/>
                <a:ea typeface="Josefin Sans"/>
                <a:cs typeface="Josefin Sans"/>
                <a:sym typeface="Josefin Sans"/>
              </a:rPr>
              <a:t>Following my design feedbacks, I chose to improve Design 1. Here is the final improved design.</a:t>
            </a:r>
            <a:endParaRPr>
              <a:latin typeface="Josefin Sans"/>
              <a:ea typeface="Josefin Sans"/>
              <a:cs typeface="Josefin Sans"/>
              <a:sym typeface="Josefin Sans"/>
            </a:endParaRPr>
          </a:p>
        </p:txBody>
      </p:sp>
      <p:pic>
        <p:nvPicPr>
          <p:cNvPr id="447" name="Google Shape;447;p51"/>
          <p:cNvPicPr preferRelativeResize="0"/>
          <p:nvPr/>
        </p:nvPicPr>
        <p:blipFill rotWithShape="1">
          <a:blip r:embed="rId4">
            <a:alphaModFix/>
          </a:blip>
          <a:srcRect b="0" l="0" r="0" t="0"/>
          <a:stretch/>
        </p:blipFill>
        <p:spPr>
          <a:xfrm>
            <a:off x="4960750" y="297000"/>
            <a:ext cx="3743325" cy="43053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76" name="Shape 76"/>
        <p:cNvGrpSpPr/>
        <p:nvPr/>
      </p:nvGrpSpPr>
      <p:grpSpPr>
        <a:xfrm>
          <a:off x="0" y="0"/>
          <a:ext cx="0" cy="0"/>
          <a:chOff x="0" y="0"/>
          <a:chExt cx="0" cy="0"/>
        </a:xfrm>
      </p:grpSpPr>
      <p:sp>
        <p:nvSpPr>
          <p:cNvPr id="77" name="Google Shape;77;p16"/>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Pakuranga Athletics Club</a:t>
            </a:r>
            <a:endParaRPr sz="72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1" name="Shape 451"/>
        <p:cNvGrpSpPr/>
        <p:nvPr/>
      </p:nvGrpSpPr>
      <p:grpSpPr>
        <a:xfrm>
          <a:off x="0" y="0"/>
          <a:ext cx="0" cy="0"/>
          <a:chOff x="0" y="0"/>
          <a:chExt cx="0" cy="0"/>
        </a:xfrm>
      </p:grpSpPr>
      <p:sp>
        <p:nvSpPr>
          <p:cNvPr id="452" name="Google Shape;452;p52"/>
          <p:cNvSpPr txBox="1"/>
          <p:nvPr>
            <p:ph idx="1" type="body"/>
          </p:nvPr>
        </p:nvSpPr>
        <p:spPr>
          <a:xfrm>
            <a:off x="337500" y="686663"/>
            <a:ext cx="4186200" cy="9138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Changed colour from purple to green to relate to Ormiston (club colour) and also Athletics (grass is green, green is a sporty colour).</a:t>
            </a:r>
            <a:endParaRPr sz="1400"/>
          </a:p>
        </p:txBody>
      </p:sp>
      <p:sp>
        <p:nvSpPr>
          <p:cNvPr id="453" name="Google Shape;453;p52"/>
          <p:cNvSpPr txBox="1"/>
          <p:nvPr>
            <p:ph type="title"/>
          </p:nvPr>
        </p:nvSpPr>
        <p:spPr>
          <a:xfrm>
            <a:off x="239425" y="62338"/>
            <a:ext cx="468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Design Improvements </a:t>
            </a:r>
            <a:r>
              <a:rPr lang="en" sz="1450"/>
              <a:t>- Index / General</a:t>
            </a:r>
            <a:endParaRPr sz="1450"/>
          </a:p>
        </p:txBody>
      </p:sp>
      <p:cxnSp>
        <p:nvCxnSpPr>
          <p:cNvPr id="454" name="Google Shape;454;p52"/>
          <p:cNvCxnSpPr>
            <a:stCxn id="452" idx="3"/>
          </p:cNvCxnSpPr>
          <p:nvPr/>
        </p:nvCxnSpPr>
        <p:spPr>
          <a:xfrm flipH="1" rot="10800000">
            <a:off x="4523700" y="877463"/>
            <a:ext cx="599100" cy="266100"/>
          </a:xfrm>
          <a:prstGeom prst="straightConnector1">
            <a:avLst/>
          </a:prstGeom>
          <a:noFill/>
          <a:ln cap="flat" cmpd="sng" w="9525">
            <a:solidFill>
              <a:srgbClr val="A64D79"/>
            </a:solidFill>
            <a:prstDash val="solid"/>
            <a:round/>
            <a:headEnd len="sm" w="sm" type="none"/>
            <a:tailEnd len="med" w="med" type="triangle"/>
          </a:ln>
        </p:spPr>
      </p:cxnSp>
      <p:sp>
        <p:nvSpPr>
          <p:cNvPr id="455" name="Google Shape;455;p52"/>
          <p:cNvSpPr txBox="1"/>
          <p:nvPr>
            <p:ph idx="1" type="body"/>
          </p:nvPr>
        </p:nvSpPr>
        <p:spPr>
          <a:xfrm>
            <a:off x="337500" y="1652088"/>
            <a:ext cx="4186200" cy="1168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Slideshow now goes from side to side based on the feedback from Ms. Morris, and because it is a common website convention </a:t>
            </a:r>
            <a:r>
              <a:rPr lang="en" sz="1300"/>
              <a:t>(as evident on Athletics Nelson and Auckland City Athletics website)</a:t>
            </a:r>
            <a:endParaRPr sz="1300"/>
          </a:p>
        </p:txBody>
      </p:sp>
      <p:pic>
        <p:nvPicPr>
          <p:cNvPr id="456" name="Google Shape;456;p52"/>
          <p:cNvPicPr preferRelativeResize="0"/>
          <p:nvPr/>
        </p:nvPicPr>
        <p:blipFill rotWithShape="1">
          <a:blip r:embed="rId3">
            <a:alphaModFix/>
          </a:blip>
          <a:srcRect b="0" l="0" r="0" t="0"/>
          <a:stretch/>
        </p:blipFill>
        <p:spPr>
          <a:xfrm>
            <a:off x="5122800" y="356788"/>
            <a:ext cx="3868800" cy="4429929"/>
          </a:xfrm>
          <a:prstGeom prst="rect">
            <a:avLst/>
          </a:prstGeom>
          <a:noFill/>
          <a:ln>
            <a:noFill/>
          </a:ln>
        </p:spPr>
      </p:pic>
      <p:cxnSp>
        <p:nvCxnSpPr>
          <p:cNvPr id="457" name="Google Shape;457;p52"/>
          <p:cNvCxnSpPr>
            <a:stCxn id="455" idx="3"/>
          </p:cNvCxnSpPr>
          <p:nvPr/>
        </p:nvCxnSpPr>
        <p:spPr>
          <a:xfrm flipH="1" rot="10800000">
            <a:off x="4523700" y="1643238"/>
            <a:ext cx="630000" cy="593100"/>
          </a:xfrm>
          <a:prstGeom prst="straightConnector1">
            <a:avLst/>
          </a:prstGeom>
          <a:noFill/>
          <a:ln cap="flat" cmpd="sng" w="9525">
            <a:solidFill>
              <a:srgbClr val="A64D79"/>
            </a:solidFill>
            <a:prstDash val="solid"/>
            <a:round/>
            <a:headEnd len="sm" w="sm" type="none"/>
            <a:tailEnd len="med" w="med" type="triangle"/>
          </a:ln>
        </p:spPr>
      </p:cxnSp>
      <p:sp>
        <p:nvSpPr>
          <p:cNvPr id="458" name="Google Shape;458;p52"/>
          <p:cNvSpPr txBox="1"/>
          <p:nvPr>
            <p:ph idx="1" type="body"/>
          </p:nvPr>
        </p:nvSpPr>
        <p:spPr>
          <a:xfrm>
            <a:off x="337500" y="2872213"/>
            <a:ext cx="4186200" cy="1363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drop down menu from Design 3 is a favourite across all three of my volunteers, so I decided to implement it in my improved design. </a:t>
            </a:r>
            <a:br>
              <a:rPr lang="en" sz="1400"/>
            </a:br>
            <a:r>
              <a:rPr lang="en" sz="1400"/>
              <a:t>I made sure it was smaller than the slideshow so it doesn’t block the images.</a:t>
            </a:r>
            <a:endParaRPr sz="1400"/>
          </a:p>
        </p:txBody>
      </p:sp>
      <p:cxnSp>
        <p:nvCxnSpPr>
          <p:cNvPr id="459" name="Google Shape;459;p52"/>
          <p:cNvCxnSpPr>
            <a:stCxn id="458" idx="3"/>
          </p:cNvCxnSpPr>
          <p:nvPr/>
        </p:nvCxnSpPr>
        <p:spPr>
          <a:xfrm flipH="1" rot="10800000">
            <a:off x="4523700" y="1144513"/>
            <a:ext cx="3645900" cy="2409300"/>
          </a:xfrm>
          <a:prstGeom prst="straightConnector1">
            <a:avLst/>
          </a:prstGeom>
          <a:noFill/>
          <a:ln cap="flat" cmpd="sng" w="9525">
            <a:solidFill>
              <a:srgbClr val="A64D79"/>
            </a:solidFill>
            <a:prstDash val="solid"/>
            <a:round/>
            <a:headEnd len="sm" w="sm" type="none"/>
            <a:tailEnd len="med" w="med" type="triangle"/>
          </a:ln>
        </p:spPr>
      </p:cxnSp>
      <p:sp>
        <p:nvSpPr>
          <p:cNvPr id="460" name="Google Shape;460;p52"/>
          <p:cNvSpPr txBox="1"/>
          <p:nvPr>
            <p:ph idx="1" type="body"/>
          </p:nvPr>
        </p:nvSpPr>
        <p:spPr>
          <a:xfrm>
            <a:off x="337500" y="4288563"/>
            <a:ext cx="4186200" cy="668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included credit for my logo in the footer to honour copyright.</a:t>
            </a:r>
            <a:endParaRPr sz="1400"/>
          </a:p>
        </p:txBody>
      </p:sp>
      <p:cxnSp>
        <p:nvCxnSpPr>
          <p:cNvPr id="461" name="Google Shape;461;p52"/>
          <p:cNvCxnSpPr>
            <a:stCxn id="460" idx="3"/>
          </p:cNvCxnSpPr>
          <p:nvPr/>
        </p:nvCxnSpPr>
        <p:spPr>
          <a:xfrm flipH="1" rot="10800000">
            <a:off x="4523700" y="4565013"/>
            <a:ext cx="1673400" cy="579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53"/>
          <p:cNvSpPr txBox="1"/>
          <p:nvPr>
            <p:ph type="title"/>
          </p:nvPr>
        </p:nvSpPr>
        <p:spPr>
          <a:xfrm>
            <a:off x="239450" y="248238"/>
            <a:ext cx="468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Design Improvements </a:t>
            </a:r>
            <a:r>
              <a:rPr lang="en" sz="1450"/>
              <a:t>- Contact page</a:t>
            </a:r>
            <a:endParaRPr sz="1450"/>
          </a:p>
        </p:txBody>
      </p:sp>
      <p:sp>
        <p:nvSpPr>
          <p:cNvPr id="467" name="Google Shape;467;p53"/>
          <p:cNvSpPr txBox="1"/>
          <p:nvPr>
            <p:ph idx="1" type="body"/>
          </p:nvPr>
        </p:nvSpPr>
        <p:spPr>
          <a:xfrm>
            <a:off x="337500" y="1170166"/>
            <a:ext cx="4186200" cy="1483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One of my volunteers mentioned that when the address/email/phone was horizontal, it was difficult and confusing to read. Therefore, I made the contact details vertical so that it is easier to read/understand.</a:t>
            </a:r>
            <a:endParaRPr sz="1300"/>
          </a:p>
        </p:txBody>
      </p:sp>
      <p:pic>
        <p:nvPicPr>
          <p:cNvPr id="468" name="Google Shape;468;p53"/>
          <p:cNvPicPr preferRelativeResize="0"/>
          <p:nvPr/>
        </p:nvPicPr>
        <p:blipFill rotWithShape="1">
          <a:blip r:embed="rId3">
            <a:alphaModFix/>
          </a:blip>
          <a:srcRect b="0" l="0" r="0" t="0"/>
          <a:stretch/>
        </p:blipFill>
        <p:spPr>
          <a:xfrm>
            <a:off x="4676100" y="313750"/>
            <a:ext cx="4294525" cy="4516000"/>
          </a:xfrm>
          <a:prstGeom prst="rect">
            <a:avLst/>
          </a:prstGeom>
          <a:noFill/>
          <a:ln>
            <a:noFill/>
          </a:ln>
        </p:spPr>
      </p:pic>
      <p:cxnSp>
        <p:nvCxnSpPr>
          <p:cNvPr id="469" name="Google Shape;469;p53"/>
          <p:cNvCxnSpPr>
            <a:stCxn id="467" idx="3"/>
          </p:cNvCxnSpPr>
          <p:nvPr/>
        </p:nvCxnSpPr>
        <p:spPr>
          <a:xfrm>
            <a:off x="4523700" y="1911766"/>
            <a:ext cx="433800" cy="132300"/>
          </a:xfrm>
          <a:prstGeom prst="straightConnector1">
            <a:avLst/>
          </a:prstGeom>
          <a:noFill/>
          <a:ln cap="flat" cmpd="sng" w="9525">
            <a:solidFill>
              <a:srgbClr val="A64D79"/>
            </a:solidFill>
            <a:prstDash val="solid"/>
            <a:round/>
            <a:headEnd len="sm" w="sm" type="none"/>
            <a:tailEnd len="med" w="med" type="triangle"/>
          </a:ln>
        </p:spPr>
      </p:cxnSp>
      <p:sp>
        <p:nvSpPr>
          <p:cNvPr id="470" name="Google Shape;470;p53"/>
          <p:cNvSpPr txBox="1"/>
          <p:nvPr>
            <p:ph idx="1" type="body"/>
          </p:nvPr>
        </p:nvSpPr>
        <p:spPr>
          <a:xfrm>
            <a:off x="337500" y="2888951"/>
            <a:ext cx="4186200" cy="8913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moved the map to the right of the text so that the right side doesn’t feel empty next to the contact details. </a:t>
            </a:r>
            <a:endParaRPr sz="1300"/>
          </a:p>
        </p:txBody>
      </p:sp>
      <p:cxnSp>
        <p:nvCxnSpPr>
          <p:cNvPr id="471" name="Google Shape;471;p53"/>
          <p:cNvCxnSpPr>
            <a:stCxn id="470" idx="3"/>
          </p:cNvCxnSpPr>
          <p:nvPr/>
        </p:nvCxnSpPr>
        <p:spPr>
          <a:xfrm flipH="1" rot="10800000">
            <a:off x="4523700" y="2885201"/>
            <a:ext cx="2385900" cy="4494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54"/>
          <p:cNvSpPr txBox="1"/>
          <p:nvPr>
            <p:ph type="title"/>
          </p:nvPr>
        </p:nvSpPr>
        <p:spPr>
          <a:xfrm>
            <a:off x="239450" y="248238"/>
            <a:ext cx="46872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Design Improvements </a:t>
            </a:r>
            <a:r>
              <a:rPr lang="en" sz="1450"/>
              <a:t>- Members page</a:t>
            </a:r>
            <a:endParaRPr sz="1450"/>
          </a:p>
        </p:txBody>
      </p:sp>
      <p:sp>
        <p:nvSpPr>
          <p:cNvPr id="477" name="Google Shape;477;p54"/>
          <p:cNvSpPr txBox="1"/>
          <p:nvPr>
            <p:ph idx="1" type="body"/>
          </p:nvPr>
        </p:nvSpPr>
        <p:spPr>
          <a:xfrm>
            <a:off x="115400" y="1022500"/>
            <a:ext cx="1347900" cy="2819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The search bar and the filter is moved to the left of the table instead of on top of it because it is a common website convention. </a:t>
            </a:r>
            <a:endParaRPr sz="1400"/>
          </a:p>
        </p:txBody>
      </p:sp>
      <p:pic>
        <p:nvPicPr>
          <p:cNvPr id="478" name="Google Shape;478;p54"/>
          <p:cNvPicPr preferRelativeResize="0"/>
          <p:nvPr/>
        </p:nvPicPr>
        <p:blipFill rotWithShape="1">
          <a:blip r:embed="rId3">
            <a:alphaModFix/>
          </a:blip>
          <a:srcRect b="0" l="0" r="51205" t="0"/>
          <a:stretch/>
        </p:blipFill>
        <p:spPr>
          <a:xfrm>
            <a:off x="1554488" y="973950"/>
            <a:ext cx="3033000" cy="3660425"/>
          </a:xfrm>
          <a:prstGeom prst="rect">
            <a:avLst/>
          </a:prstGeom>
          <a:noFill/>
          <a:ln>
            <a:noFill/>
          </a:ln>
        </p:spPr>
      </p:pic>
      <p:sp>
        <p:nvSpPr>
          <p:cNvPr id="479" name="Google Shape;479;p54"/>
          <p:cNvSpPr txBox="1"/>
          <p:nvPr>
            <p:ph idx="1" type="body"/>
          </p:nvPr>
        </p:nvSpPr>
        <p:spPr>
          <a:xfrm>
            <a:off x="7717800" y="85975"/>
            <a:ext cx="1347900" cy="2385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r">
              <a:lnSpc>
                <a:spcPct val="115000"/>
              </a:lnSpc>
              <a:spcBef>
                <a:spcPts val="0"/>
              </a:spcBef>
              <a:spcAft>
                <a:spcPts val="1600"/>
              </a:spcAft>
              <a:buSzPts val="1800"/>
              <a:buNone/>
            </a:pPr>
            <a:r>
              <a:rPr lang="en" sz="1300"/>
              <a:t>Added tabs for the Add New Members page because it is neater and easier to access than putting the form underneath the table.</a:t>
            </a:r>
            <a:endParaRPr sz="1300"/>
          </a:p>
        </p:txBody>
      </p:sp>
      <p:pic>
        <p:nvPicPr>
          <p:cNvPr id="480" name="Google Shape;480;p54"/>
          <p:cNvPicPr preferRelativeResize="0"/>
          <p:nvPr/>
        </p:nvPicPr>
        <p:blipFill rotWithShape="1">
          <a:blip r:embed="rId3">
            <a:alphaModFix/>
          </a:blip>
          <a:srcRect b="0" l="50386" r="0" t="0"/>
          <a:stretch/>
        </p:blipFill>
        <p:spPr>
          <a:xfrm>
            <a:off x="4587475" y="973950"/>
            <a:ext cx="3083875" cy="3660425"/>
          </a:xfrm>
          <a:prstGeom prst="rect">
            <a:avLst/>
          </a:prstGeom>
          <a:noFill/>
          <a:ln>
            <a:noFill/>
          </a:ln>
        </p:spPr>
      </p:pic>
      <p:cxnSp>
        <p:nvCxnSpPr>
          <p:cNvPr id="481" name="Google Shape;481;p54"/>
          <p:cNvCxnSpPr/>
          <p:nvPr/>
        </p:nvCxnSpPr>
        <p:spPr>
          <a:xfrm>
            <a:off x="1463300" y="2432350"/>
            <a:ext cx="323400" cy="139500"/>
          </a:xfrm>
          <a:prstGeom prst="straightConnector1">
            <a:avLst/>
          </a:prstGeom>
          <a:noFill/>
          <a:ln cap="flat" cmpd="sng" w="9525">
            <a:solidFill>
              <a:srgbClr val="A64D79"/>
            </a:solidFill>
            <a:prstDash val="solid"/>
            <a:round/>
            <a:headEnd len="sm" w="sm" type="none"/>
            <a:tailEnd len="med" w="med" type="triangle"/>
          </a:ln>
        </p:spPr>
      </p:cxnSp>
      <p:cxnSp>
        <p:nvCxnSpPr>
          <p:cNvPr id="482" name="Google Shape;482;p54"/>
          <p:cNvCxnSpPr>
            <a:stCxn id="479" idx="1"/>
          </p:cNvCxnSpPr>
          <p:nvPr/>
        </p:nvCxnSpPr>
        <p:spPr>
          <a:xfrm flipH="1">
            <a:off x="6560400" y="1278925"/>
            <a:ext cx="1157400" cy="538200"/>
          </a:xfrm>
          <a:prstGeom prst="straightConnector1">
            <a:avLst/>
          </a:prstGeom>
          <a:noFill/>
          <a:ln cap="flat" cmpd="sng" w="9525">
            <a:solidFill>
              <a:srgbClr val="A64D79"/>
            </a:solidFill>
            <a:prstDash val="solid"/>
            <a:round/>
            <a:headEnd len="sm" w="sm" type="none"/>
            <a:tailEnd len="med" w="med" type="triangle"/>
          </a:ln>
        </p:spPr>
      </p:cxnSp>
      <p:sp>
        <p:nvSpPr>
          <p:cNvPr id="483" name="Google Shape;483;p54"/>
          <p:cNvSpPr txBox="1"/>
          <p:nvPr>
            <p:ph idx="1" type="body"/>
          </p:nvPr>
        </p:nvSpPr>
        <p:spPr>
          <a:xfrm>
            <a:off x="7717800" y="2525550"/>
            <a:ext cx="1347900" cy="2520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r">
              <a:lnSpc>
                <a:spcPct val="115000"/>
              </a:lnSpc>
              <a:spcBef>
                <a:spcPts val="0"/>
              </a:spcBef>
              <a:spcAft>
                <a:spcPts val="1600"/>
              </a:spcAft>
              <a:buSzPts val="1800"/>
              <a:buNone/>
            </a:pPr>
            <a:r>
              <a:rPr lang="en" sz="1300"/>
              <a:t>Aligned all the textboxes so that it is neater and because alignment is important for the aesthetics of the website to please the users.</a:t>
            </a:r>
            <a:endParaRPr sz="1300"/>
          </a:p>
        </p:txBody>
      </p:sp>
      <p:cxnSp>
        <p:nvCxnSpPr>
          <p:cNvPr id="484" name="Google Shape;484;p54"/>
          <p:cNvCxnSpPr>
            <a:stCxn id="483" idx="1"/>
          </p:cNvCxnSpPr>
          <p:nvPr/>
        </p:nvCxnSpPr>
        <p:spPr>
          <a:xfrm rot="10800000">
            <a:off x="7116300" y="2618100"/>
            <a:ext cx="601500" cy="1167900"/>
          </a:xfrm>
          <a:prstGeom prst="straightConnector1">
            <a:avLst/>
          </a:prstGeom>
          <a:noFill/>
          <a:ln cap="flat" cmpd="sng" w="9525">
            <a:solidFill>
              <a:srgbClr val="A64D79"/>
            </a:solidFill>
            <a:prstDash val="solid"/>
            <a:round/>
            <a:headEnd len="sm" w="sm" type="none"/>
            <a:tailEnd len="med" w="med" type="triangle"/>
          </a:ln>
        </p:spPr>
      </p:cxnSp>
      <p:sp>
        <p:nvSpPr>
          <p:cNvPr id="485" name="Google Shape;485;p54"/>
          <p:cNvSpPr txBox="1"/>
          <p:nvPr>
            <p:ph idx="1" type="body"/>
          </p:nvPr>
        </p:nvSpPr>
        <p:spPr>
          <a:xfrm>
            <a:off x="4637525" y="85975"/>
            <a:ext cx="2983800" cy="8394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Totally removed the “Welcome, Admin” and image as it was redundant. </a:t>
            </a:r>
            <a:endParaRPr sz="14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9" name="Shape 489"/>
        <p:cNvGrpSpPr/>
        <p:nvPr/>
      </p:nvGrpSpPr>
      <p:grpSpPr>
        <a:xfrm>
          <a:off x="0" y="0"/>
          <a:ext cx="0" cy="0"/>
          <a:chOff x="0" y="0"/>
          <a:chExt cx="0" cy="0"/>
        </a:xfrm>
      </p:grpSpPr>
      <p:sp>
        <p:nvSpPr>
          <p:cNvPr id="490" name="Google Shape;490;p55"/>
          <p:cNvSpPr txBox="1"/>
          <p:nvPr>
            <p:ph type="title"/>
          </p:nvPr>
        </p:nvSpPr>
        <p:spPr>
          <a:xfrm>
            <a:off x="2226200" y="196600"/>
            <a:ext cx="49395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Design Improvements </a:t>
            </a:r>
            <a:r>
              <a:rPr lang="en" sz="1450"/>
              <a:t>- Events and Fees pages</a:t>
            </a:r>
            <a:endParaRPr sz="1450"/>
          </a:p>
        </p:txBody>
      </p:sp>
      <p:sp>
        <p:nvSpPr>
          <p:cNvPr id="491" name="Google Shape;491;p55"/>
          <p:cNvSpPr txBox="1"/>
          <p:nvPr>
            <p:ph idx="1" type="body"/>
          </p:nvPr>
        </p:nvSpPr>
        <p:spPr>
          <a:xfrm>
            <a:off x="115400" y="921725"/>
            <a:ext cx="1347900" cy="1369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Same changes from Members page to Events page</a:t>
            </a:r>
            <a:endParaRPr sz="1400"/>
          </a:p>
        </p:txBody>
      </p:sp>
      <p:pic>
        <p:nvPicPr>
          <p:cNvPr id="492" name="Google Shape;492;p55"/>
          <p:cNvPicPr preferRelativeResize="0"/>
          <p:nvPr/>
        </p:nvPicPr>
        <p:blipFill rotWithShape="1">
          <a:blip r:embed="rId3">
            <a:alphaModFix/>
          </a:blip>
          <a:srcRect b="0" l="0" r="0" t="0"/>
          <a:stretch/>
        </p:blipFill>
        <p:spPr>
          <a:xfrm>
            <a:off x="1584700" y="925013"/>
            <a:ext cx="4729667" cy="4017762"/>
          </a:xfrm>
          <a:prstGeom prst="rect">
            <a:avLst/>
          </a:prstGeom>
          <a:noFill/>
          <a:ln>
            <a:noFill/>
          </a:ln>
        </p:spPr>
      </p:pic>
      <p:cxnSp>
        <p:nvCxnSpPr>
          <p:cNvPr id="493" name="Google Shape;493;p55"/>
          <p:cNvCxnSpPr>
            <a:stCxn id="491" idx="3"/>
          </p:cNvCxnSpPr>
          <p:nvPr/>
        </p:nvCxnSpPr>
        <p:spPr>
          <a:xfrm>
            <a:off x="1463300" y="1606325"/>
            <a:ext cx="1087800" cy="13500"/>
          </a:xfrm>
          <a:prstGeom prst="straightConnector1">
            <a:avLst/>
          </a:prstGeom>
          <a:noFill/>
          <a:ln cap="flat" cmpd="sng" w="9525">
            <a:solidFill>
              <a:srgbClr val="A64D79"/>
            </a:solidFill>
            <a:prstDash val="solid"/>
            <a:round/>
            <a:headEnd len="sm" w="sm" type="none"/>
            <a:tailEnd len="med" w="med" type="triangle"/>
          </a:ln>
        </p:spPr>
      </p:cxnSp>
      <p:cxnSp>
        <p:nvCxnSpPr>
          <p:cNvPr id="494" name="Google Shape;494;p55"/>
          <p:cNvCxnSpPr>
            <a:stCxn id="491" idx="3"/>
          </p:cNvCxnSpPr>
          <p:nvPr/>
        </p:nvCxnSpPr>
        <p:spPr>
          <a:xfrm>
            <a:off x="1463300" y="1606325"/>
            <a:ext cx="499200" cy="1108200"/>
          </a:xfrm>
          <a:prstGeom prst="straightConnector1">
            <a:avLst/>
          </a:prstGeom>
          <a:noFill/>
          <a:ln cap="flat" cmpd="sng" w="9525">
            <a:solidFill>
              <a:srgbClr val="A64D79"/>
            </a:solidFill>
            <a:prstDash val="solid"/>
            <a:round/>
            <a:headEnd len="sm" w="sm" type="none"/>
            <a:tailEnd len="med" w="med" type="triangle"/>
          </a:ln>
        </p:spPr>
      </p:cxnSp>
      <p:sp>
        <p:nvSpPr>
          <p:cNvPr id="495" name="Google Shape;495;p55"/>
          <p:cNvSpPr txBox="1"/>
          <p:nvPr>
            <p:ph idx="1" type="body"/>
          </p:nvPr>
        </p:nvSpPr>
        <p:spPr>
          <a:xfrm>
            <a:off x="115400" y="2391700"/>
            <a:ext cx="1347900" cy="2633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Made the ‘adding members to event’ clearer by turning it into a button and naming it properly: </a:t>
            </a:r>
            <a:r>
              <a:rPr lang="en" sz="1000"/>
              <a:t>“Add Event Members” instead of “click to add members”</a:t>
            </a:r>
            <a:endParaRPr sz="1000"/>
          </a:p>
        </p:txBody>
      </p:sp>
      <p:cxnSp>
        <p:nvCxnSpPr>
          <p:cNvPr id="496" name="Google Shape;496;p55"/>
          <p:cNvCxnSpPr>
            <a:stCxn id="495" idx="3"/>
          </p:cNvCxnSpPr>
          <p:nvPr/>
        </p:nvCxnSpPr>
        <p:spPr>
          <a:xfrm flipH="1" rot="10800000">
            <a:off x="1463300" y="2856550"/>
            <a:ext cx="3225900" cy="852000"/>
          </a:xfrm>
          <a:prstGeom prst="straightConnector1">
            <a:avLst/>
          </a:prstGeom>
          <a:noFill/>
          <a:ln cap="flat" cmpd="sng" w="9525">
            <a:solidFill>
              <a:srgbClr val="A64D79"/>
            </a:solidFill>
            <a:prstDash val="solid"/>
            <a:round/>
            <a:headEnd len="sm" w="sm" type="none"/>
            <a:tailEnd len="med" w="med" type="triangle"/>
          </a:ln>
        </p:spPr>
      </p:cxnSp>
      <p:pic>
        <p:nvPicPr>
          <p:cNvPr id="497" name="Google Shape;497;p55"/>
          <p:cNvPicPr preferRelativeResize="0"/>
          <p:nvPr/>
        </p:nvPicPr>
        <p:blipFill rotWithShape="1">
          <a:blip r:embed="rId4">
            <a:alphaModFix/>
          </a:blip>
          <a:srcRect b="0" l="0" r="0" t="0"/>
          <a:stretch/>
        </p:blipFill>
        <p:spPr>
          <a:xfrm>
            <a:off x="6570142" y="925025"/>
            <a:ext cx="2524833" cy="3800538"/>
          </a:xfrm>
          <a:prstGeom prst="rect">
            <a:avLst/>
          </a:prstGeom>
          <a:noFill/>
          <a:ln>
            <a:noFill/>
          </a:ln>
        </p:spPr>
      </p:pic>
      <p:cxnSp>
        <p:nvCxnSpPr>
          <p:cNvPr id="498" name="Google Shape;498;p55"/>
          <p:cNvCxnSpPr>
            <a:stCxn id="491" idx="3"/>
          </p:cNvCxnSpPr>
          <p:nvPr/>
        </p:nvCxnSpPr>
        <p:spPr>
          <a:xfrm>
            <a:off x="1463300" y="1606325"/>
            <a:ext cx="5177700" cy="19320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2" name="Shape 502"/>
        <p:cNvGrpSpPr/>
        <p:nvPr/>
      </p:nvGrpSpPr>
      <p:grpSpPr>
        <a:xfrm>
          <a:off x="0" y="0"/>
          <a:ext cx="0" cy="0"/>
          <a:chOff x="0" y="0"/>
          <a:chExt cx="0" cy="0"/>
        </a:xfrm>
      </p:grpSpPr>
      <p:sp>
        <p:nvSpPr>
          <p:cNvPr id="503" name="Google Shape;503;p56"/>
          <p:cNvSpPr txBox="1"/>
          <p:nvPr>
            <p:ph type="title"/>
          </p:nvPr>
        </p:nvSpPr>
        <p:spPr>
          <a:xfrm>
            <a:off x="2208100" y="184400"/>
            <a:ext cx="51774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Design Improvements </a:t>
            </a:r>
            <a:r>
              <a:rPr lang="en" sz="1450"/>
              <a:t>- Club Member Report page</a:t>
            </a:r>
            <a:endParaRPr sz="1450"/>
          </a:p>
        </p:txBody>
      </p:sp>
      <p:sp>
        <p:nvSpPr>
          <p:cNvPr id="504" name="Google Shape;504;p56"/>
          <p:cNvSpPr txBox="1"/>
          <p:nvPr>
            <p:ph idx="1" type="body"/>
          </p:nvPr>
        </p:nvSpPr>
        <p:spPr>
          <a:xfrm>
            <a:off x="234100" y="1177250"/>
            <a:ext cx="3057300" cy="11853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turned the ‘back to all members…’ into a button instead of just a link so that it is clearer for the users that it is clickable.</a:t>
            </a:r>
            <a:endParaRPr sz="1400"/>
          </a:p>
        </p:txBody>
      </p:sp>
      <p:pic>
        <p:nvPicPr>
          <p:cNvPr id="505" name="Google Shape;505;p56"/>
          <p:cNvPicPr preferRelativeResize="0"/>
          <p:nvPr/>
        </p:nvPicPr>
        <p:blipFill rotWithShape="1">
          <a:blip r:embed="rId3">
            <a:alphaModFix/>
          </a:blip>
          <a:srcRect b="0" l="0" r="0" t="0"/>
          <a:stretch/>
        </p:blipFill>
        <p:spPr>
          <a:xfrm>
            <a:off x="3443800" y="932050"/>
            <a:ext cx="2858358" cy="4069399"/>
          </a:xfrm>
          <a:prstGeom prst="rect">
            <a:avLst/>
          </a:prstGeom>
          <a:noFill/>
          <a:ln>
            <a:noFill/>
          </a:ln>
        </p:spPr>
      </p:pic>
      <p:pic>
        <p:nvPicPr>
          <p:cNvPr id="506" name="Google Shape;506;p56"/>
          <p:cNvPicPr preferRelativeResize="0"/>
          <p:nvPr/>
        </p:nvPicPr>
        <p:blipFill rotWithShape="1">
          <a:blip r:embed="rId4">
            <a:alphaModFix/>
          </a:blip>
          <a:srcRect b="0" l="0" r="0" t="0"/>
          <a:stretch/>
        </p:blipFill>
        <p:spPr>
          <a:xfrm>
            <a:off x="6302150" y="859725"/>
            <a:ext cx="2776425" cy="2006175"/>
          </a:xfrm>
          <a:prstGeom prst="rect">
            <a:avLst/>
          </a:prstGeom>
          <a:noFill/>
          <a:ln>
            <a:noFill/>
          </a:ln>
        </p:spPr>
      </p:pic>
      <p:pic>
        <p:nvPicPr>
          <p:cNvPr id="507" name="Google Shape;507;p56"/>
          <p:cNvPicPr preferRelativeResize="0"/>
          <p:nvPr/>
        </p:nvPicPr>
        <p:blipFill rotWithShape="1">
          <a:blip r:embed="rId5">
            <a:alphaModFix/>
          </a:blip>
          <a:srcRect b="0" l="0" r="0" t="0"/>
          <a:stretch/>
        </p:blipFill>
        <p:spPr>
          <a:xfrm>
            <a:off x="6454558" y="3018300"/>
            <a:ext cx="2478906" cy="1983125"/>
          </a:xfrm>
          <a:prstGeom prst="rect">
            <a:avLst/>
          </a:prstGeom>
          <a:noFill/>
          <a:ln>
            <a:noFill/>
          </a:ln>
        </p:spPr>
      </p:pic>
      <p:cxnSp>
        <p:nvCxnSpPr>
          <p:cNvPr id="508" name="Google Shape;508;p56"/>
          <p:cNvCxnSpPr/>
          <p:nvPr/>
        </p:nvCxnSpPr>
        <p:spPr>
          <a:xfrm flipH="1" rot="10800000">
            <a:off x="4885300" y="1084300"/>
            <a:ext cx="2045100" cy="299700"/>
          </a:xfrm>
          <a:prstGeom prst="straightConnector1">
            <a:avLst/>
          </a:prstGeom>
          <a:noFill/>
          <a:ln cap="flat" cmpd="sng" w="9525">
            <a:solidFill>
              <a:srgbClr val="A64D79"/>
            </a:solidFill>
            <a:prstDash val="solid"/>
            <a:round/>
            <a:headEnd len="sm" w="sm" type="none"/>
            <a:tailEnd len="med" w="med" type="triangle"/>
          </a:ln>
        </p:spPr>
      </p:cxnSp>
      <p:cxnSp>
        <p:nvCxnSpPr>
          <p:cNvPr id="509" name="Google Shape;509;p56"/>
          <p:cNvCxnSpPr/>
          <p:nvPr/>
        </p:nvCxnSpPr>
        <p:spPr>
          <a:xfrm flipH="1" rot="10800000">
            <a:off x="5040225" y="3387600"/>
            <a:ext cx="2065500" cy="41400"/>
          </a:xfrm>
          <a:prstGeom prst="straightConnector1">
            <a:avLst/>
          </a:prstGeom>
          <a:noFill/>
          <a:ln cap="flat" cmpd="sng" w="9525">
            <a:solidFill>
              <a:srgbClr val="A64D79"/>
            </a:solidFill>
            <a:prstDash val="solid"/>
            <a:round/>
            <a:headEnd len="sm" w="sm" type="none"/>
            <a:tailEnd len="med" w="med" type="triangle"/>
          </a:ln>
        </p:spPr>
      </p:cxnSp>
      <p:cxnSp>
        <p:nvCxnSpPr>
          <p:cNvPr id="510" name="Google Shape;510;p56"/>
          <p:cNvCxnSpPr>
            <a:stCxn id="504" idx="3"/>
          </p:cNvCxnSpPr>
          <p:nvPr/>
        </p:nvCxnSpPr>
        <p:spPr>
          <a:xfrm flipH="1" rot="10800000">
            <a:off x="3291400" y="1136000"/>
            <a:ext cx="333900" cy="633900"/>
          </a:xfrm>
          <a:prstGeom prst="straightConnector1">
            <a:avLst/>
          </a:prstGeom>
          <a:noFill/>
          <a:ln cap="flat" cmpd="sng" w="9525">
            <a:solidFill>
              <a:srgbClr val="A64D79"/>
            </a:solidFill>
            <a:prstDash val="solid"/>
            <a:round/>
            <a:headEnd len="sm" w="sm" type="none"/>
            <a:tailEnd len="med" w="med" type="triangle"/>
          </a:ln>
        </p:spPr>
      </p:cxnSp>
      <p:sp>
        <p:nvSpPr>
          <p:cNvPr id="511" name="Google Shape;511;p56"/>
          <p:cNvSpPr txBox="1"/>
          <p:nvPr>
            <p:ph idx="1" type="body"/>
          </p:nvPr>
        </p:nvSpPr>
        <p:spPr>
          <a:xfrm>
            <a:off x="234100" y="2447500"/>
            <a:ext cx="3057300" cy="2125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changed the way the editing details and event scores work. Instead of editing on the spot, I decided that it would look neater and would avoid confusion if the edit details appeared in a separate container underneath the report/events.</a:t>
            </a:r>
            <a:endParaRPr sz="1400"/>
          </a:p>
        </p:txBody>
      </p:sp>
      <p:cxnSp>
        <p:nvCxnSpPr>
          <p:cNvPr id="512" name="Google Shape;512;p56"/>
          <p:cNvCxnSpPr>
            <a:stCxn id="511" idx="3"/>
            <a:endCxn id="506" idx="1"/>
          </p:cNvCxnSpPr>
          <p:nvPr/>
        </p:nvCxnSpPr>
        <p:spPr>
          <a:xfrm flipH="1" rot="10800000">
            <a:off x="3291400" y="1862800"/>
            <a:ext cx="3010800" cy="1647300"/>
          </a:xfrm>
          <a:prstGeom prst="straightConnector1">
            <a:avLst/>
          </a:prstGeom>
          <a:noFill/>
          <a:ln cap="flat" cmpd="sng" w="9525">
            <a:solidFill>
              <a:srgbClr val="A64D79"/>
            </a:solidFill>
            <a:prstDash val="solid"/>
            <a:round/>
            <a:headEnd len="sm" w="sm" type="none"/>
            <a:tailEnd len="med" w="med" type="triangle"/>
          </a:ln>
        </p:spPr>
      </p:cxnSp>
      <p:cxnSp>
        <p:nvCxnSpPr>
          <p:cNvPr id="513" name="Google Shape;513;p56"/>
          <p:cNvCxnSpPr>
            <a:stCxn id="511" idx="3"/>
            <a:endCxn id="507" idx="1"/>
          </p:cNvCxnSpPr>
          <p:nvPr/>
        </p:nvCxnSpPr>
        <p:spPr>
          <a:xfrm>
            <a:off x="3291400" y="3510100"/>
            <a:ext cx="3163200" cy="4998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57"/>
          <p:cNvSpPr txBox="1"/>
          <p:nvPr>
            <p:ph type="title"/>
          </p:nvPr>
        </p:nvSpPr>
        <p:spPr>
          <a:xfrm>
            <a:off x="265500" y="979138"/>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Relevant Implications</a:t>
            </a:r>
            <a:endParaRPr/>
          </a:p>
        </p:txBody>
      </p:sp>
      <p:sp>
        <p:nvSpPr>
          <p:cNvPr id="519" name="Google Shape;519;p57"/>
          <p:cNvSpPr txBox="1"/>
          <p:nvPr>
            <p:ph idx="1" type="subTitle"/>
          </p:nvPr>
        </p:nvSpPr>
        <p:spPr>
          <a:xfrm>
            <a:off x="265500" y="2818863"/>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These are some relevant implications that are important to keep in mind whilst designing a website.</a:t>
            </a:r>
            <a:endParaRPr/>
          </a:p>
        </p:txBody>
      </p:sp>
      <p:sp>
        <p:nvSpPr>
          <p:cNvPr id="520" name="Google Shape;520;p57"/>
          <p:cNvSpPr txBox="1"/>
          <p:nvPr>
            <p:ph idx="2" type="body"/>
          </p:nvPr>
        </p:nvSpPr>
        <p:spPr>
          <a:xfrm>
            <a:off x="4929250" y="0"/>
            <a:ext cx="3837000" cy="514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SzPts val="1800"/>
              <a:buNone/>
            </a:pPr>
            <a:r>
              <a:rPr b="1" lang="en"/>
              <a:t>Aesthetics / Website Appearance</a:t>
            </a:r>
            <a:br>
              <a:rPr lang="en"/>
            </a:br>
            <a:r>
              <a:rPr lang="en" sz="1200">
                <a:latin typeface="Josefin Sans"/>
                <a:ea typeface="Josefin Sans"/>
                <a:cs typeface="Josefin Sans"/>
                <a:sym typeface="Josefin Sans"/>
              </a:rPr>
              <a:t>The overall appearance of the website should follow basic design principles (CRAP): Contrast, Repetition, Alignment, and Proximity. This helps the users navigate through the website with ease and users are more likely to stay if the design is appealing. This is important because the appearance directly relates to the effectiveness of the website.</a:t>
            </a:r>
            <a:endParaRPr sz="1200">
              <a:latin typeface="Josefin Sans"/>
              <a:ea typeface="Josefin Sans"/>
              <a:cs typeface="Josefin Sans"/>
              <a:sym typeface="Josefin Sans"/>
            </a:endParaRPr>
          </a:p>
          <a:p>
            <a:pPr indent="0" lvl="0" marL="0" rtl="0" algn="just">
              <a:lnSpc>
                <a:spcPct val="115000"/>
              </a:lnSpc>
              <a:spcBef>
                <a:spcPts val="1600"/>
              </a:spcBef>
              <a:spcAft>
                <a:spcPts val="0"/>
              </a:spcAft>
              <a:buSzPts val="1800"/>
              <a:buNone/>
            </a:pPr>
            <a:r>
              <a:rPr b="1" lang="en"/>
              <a:t>Copyright</a:t>
            </a:r>
            <a:br>
              <a:rPr b="1" lang="en"/>
            </a:br>
            <a:r>
              <a:rPr lang="en" sz="1200">
                <a:latin typeface="Josefin Sans"/>
                <a:ea typeface="Josefin Sans"/>
                <a:cs typeface="Josefin Sans"/>
                <a:sym typeface="Josefin Sans"/>
              </a:rPr>
              <a:t>Copyright is important to address in a website because it is illegal not to, but also because you need to seek permission to use images/videos/code/art/etc. and/or give credit to the owner.</a:t>
            </a:r>
            <a:endParaRPr sz="1200">
              <a:latin typeface="Josefin Sans"/>
              <a:ea typeface="Josefin Sans"/>
              <a:cs typeface="Josefin Sans"/>
              <a:sym typeface="Josefin Sans"/>
            </a:endParaRPr>
          </a:p>
          <a:p>
            <a:pPr indent="0" lvl="0" marL="0" rtl="0" algn="just">
              <a:lnSpc>
                <a:spcPct val="115000"/>
              </a:lnSpc>
              <a:spcBef>
                <a:spcPts val="1600"/>
              </a:spcBef>
              <a:spcAft>
                <a:spcPts val="1600"/>
              </a:spcAft>
              <a:buSzPts val="1800"/>
              <a:buNone/>
            </a:pPr>
            <a:r>
              <a:rPr b="1" lang="en"/>
              <a:t>Accessibility</a:t>
            </a:r>
            <a:br>
              <a:rPr b="1" lang="en"/>
            </a:br>
            <a:r>
              <a:rPr lang="en" sz="1200">
                <a:latin typeface="Josefin Sans"/>
                <a:ea typeface="Josefin Sans"/>
                <a:cs typeface="Josefin Sans"/>
                <a:sym typeface="Josefin Sans"/>
              </a:rPr>
              <a:t>Accessibility is also important to keep in mind because you want the website to be able to appeal and to be used by all different types of users. </a:t>
            </a:r>
            <a:endParaRPr sz="1200">
              <a:latin typeface="Josefin Sans"/>
              <a:ea typeface="Josefin Sans"/>
              <a:cs typeface="Josefin Sans"/>
              <a:sym typeface="Josefi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58"/>
          <p:cNvSpPr txBox="1"/>
          <p:nvPr>
            <p:ph type="title"/>
          </p:nvPr>
        </p:nvSpPr>
        <p:spPr>
          <a:xfrm>
            <a:off x="275775" y="979138"/>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Relevant Implications</a:t>
            </a:r>
            <a:endParaRPr/>
          </a:p>
        </p:txBody>
      </p:sp>
      <p:sp>
        <p:nvSpPr>
          <p:cNvPr id="526" name="Google Shape;526;p58"/>
          <p:cNvSpPr txBox="1"/>
          <p:nvPr>
            <p:ph idx="1" type="subTitle"/>
          </p:nvPr>
        </p:nvSpPr>
        <p:spPr>
          <a:xfrm>
            <a:off x="275775" y="2818863"/>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t>These are some relevant implications that are important to keep in mind whilst designing a website.</a:t>
            </a:r>
            <a:endParaRPr/>
          </a:p>
        </p:txBody>
      </p:sp>
      <p:sp>
        <p:nvSpPr>
          <p:cNvPr id="527" name="Google Shape;527;p58"/>
          <p:cNvSpPr txBox="1"/>
          <p:nvPr>
            <p:ph idx="2" type="body"/>
          </p:nvPr>
        </p:nvSpPr>
        <p:spPr>
          <a:xfrm>
            <a:off x="4929250" y="0"/>
            <a:ext cx="3837000" cy="51435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2"/>
              </a:buClr>
              <a:buSzPts val="1100"/>
              <a:buFont typeface="Arial"/>
              <a:buNone/>
            </a:pPr>
            <a:r>
              <a:t/>
            </a:r>
            <a:endParaRPr sz="1100">
              <a:latin typeface="Josefin Sans"/>
              <a:ea typeface="Josefin Sans"/>
              <a:cs typeface="Josefin Sans"/>
              <a:sym typeface="Josefin Sans"/>
            </a:endParaRPr>
          </a:p>
          <a:p>
            <a:pPr indent="0" lvl="0" marL="0" rtl="0" algn="just">
              <a:lnSpc>
                <a:spcPct val="115000"/>
              </a:lnSpc>
              <a:spcBef>
                <a:spcPts val="1600"/>
              </a:spcBef>
              <a:spcAft>
                <a:spcPts val="0"/>
              </a:spcAft>
              <a:buSzPts val="1800"/>
              <a:buNone/>
            </a:pPr>
            <a:r>
              <a:rPr b="1" lang="en"/>
              <a:t>Sustainability / Future Proofing</a:t>
            </a:r>
            <a:br>
              <a:rPr b="1" lang="en" sz="1400"/>
            </a:br>
            <a:r>
              <a:rPr lang="en" sz="1200">
                <a:latin typeface="Josefin Sans"/>
                <a:ea typeface="Josefin Sans"/>
                <a:cs typeface="Josefin Sans"/>
                <a:sym typeface="Josefin Sans"/>
              </a:rPr>
              <a:t>When designing a website that is going to be used for a long amount of time, and the data is expected to grow, it is important to keep in mind how to allow for that. For example: storing data efficiently, ability to edit data, etc.</a:t>
            </a:r>
            <a:endParaRPr sz="1200">
              <a:latin typeface="Josefin Sans"/>
              <a:ea typeface="Josefin Sans"/>
              <a:cs typeface="Josefin Sans"/>
              <a:sym typeface="Josefin Sans"/>
            </a:endParaRPr>
          </a:p>
          <a:p>
            <a:pPr indent="0" lvl="0" marL="0" rtl="0" algn="just">
              <a:lnSpc>
                <a:spcPct val="115000"/>
              </a:lnSpc>
              <a:spcBef>
                <a:spcPts val="1600"/>
              </a:spcBef>
              <a:spcAft>
                <a:spcPts val="0"/>
              </a:spcAft>
              <a:buSzPts val="1800"/>
              <a:buNone/>
            </a:pPr>
            <a:r>
              <a:rPr b="1" lang="en"/>
              <a:t>Privacy</a:t>
            </a:r>
            <a:br>
              <a:rPr b="1" lang="en" sz="1400"/>
            </a:br>
            <a:r>
              <a:rPr lang="en" sz="1200">
                <a:latin typeface="Josefin Sans"/>
                <a:ea typeface="Josefin Sans"/>
                <a:cs typeface="Josefin Sans"/>
                <a:sym typeface="Josefin Sans"/>
              </a:rPr>
              <a:t>Privacy is important especially when dealing with sensitive information such as names, addresses, phone numbers, bank accounts, etc. Sensitive information needs to be protected from the public.</a:t>
            </a:r>
            <a:endParaRPr sz="1200">
              <a:latin typeface="Josefin Sans"/>
              <a:ea typeface="Josefin Sans"/>
              <a:cs typeface="Josefin Sans"/>
              <a:sym typeface="Josefin Sans"/>
            </a:endParaRPr>
          </a:p>
          <a:p>
            <a:pPr indent="0" lvl="0" marL="0" rtl="0" algn="l">
              <a:lnSpc>
                <a:spcPct val="115000"/>
              </a:lnSpc>
              <a:spcBef>
                <a:spcPts val="1600"/>
              </a:spcBef>
              <a:spcAft>
                <a:spcPts val="1600"/>
              </a:spcAft>
              <a:buClr>
                <a:schemeClr val="dk2"/>
              </a:buClr>
              <a:buSzPts val="1100"/>
              <a:buFont typeface="Arial"/>
              <a:buNone/>
            </a:pPr>
            <a:r>
              <a:t/>
            </a:r>
            <a:endParaRPr sz="1200">
              <a:latin typeface="Josefin Sans"/>
              <a:ea typeface="Josefin Sans"/>
              <a:cs typeface="Josefin Sans"/>
              <a:sym typeface="Josefi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9"/>
          <p:cNvSpPr txBox="1"/>
          <p:nvPr>
            <p:ph type="title"/>
          </p:nvPr>
        </p:nvSpPr>
        <p:spPr>
          <a:xfrm>
            <a:off x="140675" y="61075"/>
            <a:ext cx="885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Justification of Chosen Design - Index Page</a:t>
            </a:r>
            <a:endParaRPr/>
          </a:p>
        </p:txBody>
      </p:sp>
      <p:pic>
        <p:nvPicPr>
          <p:cNvPr id="533" name="Google Shape;533;p59"/>
          <p:cNvPicPr preferRelativeResize="0"/>
          <p:nvPr/>
        </p:nvPicPr>
        <p:blipFill rotWithShape="1">
          <a:blip r:embed="rId3">
            <a:alphaModFix/>
          </a:blip>
          <a:srcRect b="0" l="0" r="0" t="0"/>
          <a:stretch/>
        </p:blipFill>
        <p:spPr>
          <a:xfrm>
            <a:off x="2877295" y="1195175"/>
            <a:ext cx="6114306" cy="3398750"/>
          </a:xfrm>
          <a:prstGeom prst="rect">
            <a:avLst/>
          </a:prstGeom>
          <a:noFill/>
          <a:ln>
            <a:noFill/>
          </a:ln>
        </p:spPr>
      </p:pic>
      <p:sp>
        <p:nvSpPr>
          <p:cNvPr id="534" name="Google Shape;534;p59"/>
          <p:cNvSpPr txBox="1"/>
          <p:nvPr>
            <p:ph idx="1" type="body"/>
          </p:nvPr>
        </p:nvSpPr>
        <p:spPr>
          <a:xfrm>
            <a:off x="140675" y="688025"/>
            <a:ext cx="2632500" cy="15756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I chose to have the logo on the top-left and the login button on the top-right of the page as it is a common website convention, so that the users will be able to find it easily where they’re expecting it to be. </a:t>
            </a:r>
            <a:endParaRPr sz="1200"/>
          </a:p>
        </p:txBody>
      </p:sp>
      <p:cxnSp>
        <p:nvCxnSpPr>
          <p:cNvPr id="535" name="Google Shape;535;p59"/>
          <p:cNvCxnSpPr>
            <a:stCxn id="534" idx="3"/>
            <a:endCxn id="536" idx="1"/>
          </p:cNvCxnSpPr>
          <p:nvPr/>
        </p:nvCxnSpPr>
        <p:spPr>
          <a:xfrm>
            <a:off x="2773175" y="1475825"/>
            <a:ext cx="171300" cy="168300"/>
          </a:xfrm>
          <a:prstGeom prst="straightConnector1">
            <a:avLst/>
          </a:prstGeom>
          <a:noFill/>
          <a:ln cap="flat" cmpd="sng" w="9525">
            <a:solidFill>
              <a:srgbClr val="A64D79"/>
            </a:solidFill>
            <a:prstDash val="solid"/>
            <a:round/>
            <a:headEnd len="sm" w="sm" type="none"/>
            <a:tailEnd len="med" w="med" type="triangle"/>
          </a:ln>
        </p:spPr>
      </p:cxnSp>
      <p:sp>
        <p:nvSpPr>
          <p:cNvPr id="537" name="Google Shape;537;p59"/>
          <p:cNvSpPr txBox="1"/>
          <p:nvPr>
            <p:ph idx="1" type="body"/>
          </p:nvPr>
        </p:nvSpPr>
        <p:spPr>
          <a:xfrm>
            <a:off x="2877300" y="703725"/>
            <a:ext cx="2889300" cy="421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400"/>
              <a:t>Before login:</a:t>
            </a:r>
            <a:endParaRPr sz="1400"/>
          </a:p>
        </p:txBody>
      </p:sp>
      <p:sp>
        <p:nvSpPr>
          <p:cNvPr id="538" name="Google Shape;538;p59"/>
          <p:cNvSpPr txBox="1"/>
          <p:nvPr>
            <p:ph idx="1" type="body"/>
          </p:nvPr>
        </p:nvSpPr>
        <p:spPr>
          <a:xfrm>
            <a:off x="6102300" y="703725"/>
            <a:ext cx="2889300" cy="421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400"/>
              <a:t>After login:</a:t>
            </a:r>
            <a:endParaRPr sz="1400"/>
          </a:p>
        </p:txBody>
      </p:sp>
      <p:cxnSp>
        <p:nvCxnSpPr>
          <p:cNvPr id="539" name="Google Shape;539;p59"/>
          <p:cNvCxnSpPr>
            <a:stCxn id="534" idx="3"/>
            <a:endCxn id="540" idx="1"/>
          </p:cNvCxnSpPr>
          <p:nvPr/>
        </p:nvCxnSpPr>
        <p:spPr>
          <a:xfrm>
            <a:off x="2773175" y="1475825"/>
            <a:ext cx="2623200" cy="153900"/>
          </a:xfrm>
          <a:prstGeom prst="straightConnector1">
            <a:avLst/>
          </a:prstGeom>
          <a:noFill/>
          <a:ln cap="flat" cmpd="sng" w="9525">
            <a:solidFill>
              <a:srgbClr val="A64D79"/>
            </a:solidFill>
            <a:prstDash val="solid"/>
            <a:round/>
            <a:headEnd len="sm" w="sm" type="none"/>
            <a:tailEnd len="med" w="med" type="triangle"/>
          </a:ln>
        </p:spPr>
      </p:cxnSp>
      <p:sp>
        <p:nvSpPr>
          <p:cNvPr id="541" name="Google Shape;541;p59"/>
          <p:cNvSpPr txBox="1"/>
          <p:nvPr>
            <p:ph idx="1" type="body"/>
          </p:nvPr>
        </p:nvSpPr>
        <p:spPr>
          <a:xfrm>
            <a:off x="140675" y="2317875"/>
            <a:ext cx="2632500" cy="2209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I chose to underline the ‘home’ button not only because it is a common website convention, but also because it reminds the user what page they are on, so that they won’t get confused while browsing the website. Similarly, the active pages for the other webpages are also underlined for this same purpose.</a:t>
            </a:r>
            <a:endParaRPr sz="1200"/>
          </a:p>
        </p:txBody>
      </p:sp>
      <p:sp>
        <p:nvSpPr>
          <p:cNvPr id="536" name="Google Shape;536;p59"/>
          <p:cNvSpPr/>
          <p:nvPr/>
        </p:nvSpPr>
        <p:spPr>
          <a:xfrm>
            <a:off x="2944375" y="1509800"/>
            <a:ext cx="855300" cy="268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59"/>
          <p:cNvSpPr/>
          <p:nvPr/>
        </p:nvSpPr>
        <p:spPr>
          <a:xfrm>
            <a:off x="5396475" y="1495475"/>
            <a:ext cx="321900" cy="268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59"/>
          <p:cNvSpPr/>
          <p:nvPr/>
        </p:nvSpPr>
        <p:spPr>
          <a:xfrm>
            <a:off x="7952875" y="1509800"/>
            <a:ext cx="321900" cy="268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43" name="Google Shape;543;p59"/>
          <p:cNvCxnSpPr>
            <a:stCxn id="541" idx="3"/>
            <a:endCxn id="542" idx="1"/>
          </p:cNvCxnSpPr>
          <p:nvPr/>
        </p:nvCxnSpPr>
        <p:spPr>
          <a:xfrm flipH="1" rot="10800000">
            <a:off x="2773175" y="1644225"/>
            <a:ext cx="5179800" cy="17784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7" name="Shape 547"/>
        <p:cNvGrpSpPr/>
        <p:nvPr/>
      </p:nvGrpSpPr>
      <p:grpSpPr>
        <a:xfrm>
          <a:off x="0" y="0"/>
          <a:ext cx="0" cy="0"/>
          <a:chOff x="0" y="0"/>
          <a:chExt cx="0" cy="0"/>
        </a:xfrm>
      </p:grpSpPr>
      <p:sp>
        <p:nvSpPr>
          <p:cNvPr id="548" name="Google Shape;548;p60"/>
          <p:cNvSpPr txBox="1"/>
          <p:nvPr>
            <p:ph type="title"/>
          </p:nvPr>
        </p:nvSpPr>
        <p:spPr>
          <a:xfrm>
            <a:off x="140675" y="61075"/>
            <a:ext cx="885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Justification of Chosen Design - Index Page (cont.)</a:t>
            </a:r>
            <a:endParaRPr/>
          </a:p>
        </p:txBody>
      </p:sp>
      <p:pic>
        <p:nvPicPr>
          <p:cNvPr id="549" name="Google Shape;549;p60"/>
          <p:cNvPicPr preferRelativeResize="0"/>
          <p:nvPr/>
        </p:nvPicPr>
        <p:blipFill rotWithShape="1">
          <a:blip r:embed="rId3">
            <a:alphaModFix/>
          </a:blip>
          <a:srcRect b="0" l="0" r="0" t="0"/>
          <a:stretch/>
        </p:blipFill>
        <p:spPr>
          <a:xfrm>
            <a:off x="2877295" y="1028625"/>
            <a:ext cx="6114306" cy="3398750"/>
          </a:xfrm>
          <a:prstGeom prst="rect">
            <a:avLst/>
          </a:prstGeom>
          <a:noFill/>
          <a:ln>
            <a:noFill/>
          </a:ln>
        </p:spPr>
      </p:pic>
      <p:sp>
        <p:nvSpPr>
          <p:cNvPr id="550" name="Google Shape;550;p60"/>
          <p:cNvSpPr txBox="1"/>
          <p:nvPr>
            <p:ph idx="1" type="body"/>
          </p:nvPr>
        </p:nvSpPr>
        <p:spPr>
          <a:xfrm>
            <a:off x="140675" y="688025"/>
            <a:ext cx="2632500" cy="2176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members, fees, and events pages are only available in the dropdown menu after the admin logs in successfully. This is a privacy implication to protect the sensitive data such as the names, address, and phone numbers of the club members from the public user. The pages itself will be protected using PHP as well.</a:t>
            </a:r>
            <a:endParaRPr sz="1200"/>
          </a:p>
        </p:txBody>
      </p:sp>
      <p:sp>
        <p:nvSpPr>
          <p:cNvPr id="551" name="Google Shape;551;p60"/>
          <p:cNvSpPr txBox="1"/>
          <p:nvPr>
            <p:ph idx="1" type="body"/>
          </p:nvPr>
        </p:nvSpPr>
        <p:spPr>
          <a:xfrm>
            <a:off x="2877300" y="703725"/>
            <a:ext cx="2889300" cy="324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t>Before login:</a:t>
            </a:r>
            <a:endParaRPr sz="1000"/>
          </a:p>
        </p:txBody>
      </p:sp>
      <p:sp>
        <p:nvSpPr>
          <p:cNvPr id="552" name="Google Shape;552;p60"/>
          <p:cNvSpPr txBox="1"/>
          <p:nvPr>
            <p:ph idx="1" type="body"/>
          </p:nvPr>
        </p:nvSpPr>
        <p:spPr>
          <a:xfrm>
            <a:off x="6102300" y="703725"/>
            <a:ext cx="2889300" cy="324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000"/>
              <a:t>After login:</a:t>
            </a:r>
            <a:endParaRPr sz="1000"/>
          </a:p>
        </p:txBody>
      </p:sp>
      <p:cxnSp>
        <p:nvCxnSpPr>
          <p:cNvPr id="553" name="Google Shape;553;p60"/>
          <p:cNvCxnSpPr>
            <a:stCxn id="550" idx="3"/>
            <a:endCxn id="554" idx="1"/>
          </p:cNvCxnSpPr>
          <p:nvPr/>
        </p:nvCxnSpPr>
        <p:spPr>
          <a:xfrm>
            <a:off x="2773175" y="1776125"/>
            <a:ext cx="5559600" cy="185700"/>
          </a:xfrm>
          <a:prstGeom prst="straightConnector1">
            <a:avLst/>
          </a:prstGeom>
          <a:noFill/>
          <a:ln cap="flat" cmpd="sng" w="9525">
            <a:solidFill>
              <a:srgbClr val="A64D79"/>
            </a:solidFill>
            <a:prstDash val="solid"/>
            <a:round/>
            <a:headEnd len="sm" w="sm" type="none"/>
            <a:tailEnd len="med" w="med" type="triangle"/>
          </a:ln>
        </p:spPr>
      </p:cxnSp>
      <p:sp>
        <p:nvSpPr>
          <p:cNvPr id="555" name="Google Shape;555;p60"/>
          <p:cNvSpPr txBox="1"/>
          <p:nvPr>
            <p:ph idx="1" type="body"/>
          </p:nvPr>
        </p:nvSpPr>
        <p:spPr>
          <a:xfrm>
            <a:off x="140675" y="2918475"/>
            <a:ext cx="2632500" cy="21120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free logo I created from logomakr.com is properly credited in the footer of all the pages to honour copyright as I didn’t make the icon myself. </a:t>
            </a:r>
            <a:r>
              <a:rPr lang="en" sz="600" u="sng">
                <a:solidFill>
                  <a:schemeClr val="hlink"/>
                </a:solidFill>
                <a:hlinkClick r:id="rId4"/>
              </a:rPr>
              <a:t>https://my.logomakr.com/give_credit/</a:t>
            </a:r>
            <a:r>
              <a:rPr lang="en" sz="600"/>
              <a:t> </a:t>
            </a:r>
            <a:r>
              <a:rPr lang="en" sz="1200"/>
              <a:t> </a:t>
            </a:r>
            <a:r>
              <a:rPr lang="en" sz="1100"/>
              <a:t>I will also ensure that all the photos I use for the slideshow and throughout my website that I didn’t take myself will be have proper credits underneath or beside the photo.</a:t>
            </a:r>
            <a:endParaRPr sz="1100"/>
          </a:p>
        </p:txBody>
      </p:sp>
      <p:sp>
        <p:nvSpPr>
          <p:cNvPr id="554" name="Google Shape;554;p60"/>
          <p:cNvSpPr/>
          <p:nvPr/>
        </p:nvSpPr>
        <p:spPr>
          <a:xfrm>
            <a:off x="8332700" y="1565050"/>
            <a:ext cx="658800" cy="793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56" name="Google Shape;556;p60"/>
          <p:cNvCxnSpPr>
            <a:stCxn id="555" idx="3"/>
            <a:endCxn id="557" idx="1"/>
          </p:cNvCxnSpPr>
          <p:nvPr/>
        </p:nvCxnSpPr>
        <p:spPr>
          <a:xfrm>
            <a:off x="2773175" y="3974475"/>
            <a:ext cx="850800" cy="263400"/>
          </a:xfrm>
          <a:prstGeom prst="straightConnector1">
            <a:avLst/>
          </a:prstGeom>
          <a:noFill/>
          <a:ln cap="flat" cmpd="sng" w="9525">
            <a:solidFill>
              <a:srgbClr val="A64D79"/>
            </a:solidFill>
            <a:prstDash val="solid"/>
            <a:round/>
            <a:headEnd len="sm" w="sm" type="none"/>
            <a:tailEnd len="med" w="med" type="triangle"/>
          </a:ln>
        </p:spPr>
      </p:cxnSp>
      <p:sp>
        <p:nvSpPr>
          <p:cNvPr id="557" name="Google Shape;557;p60"/>
          <p:cNvSpPr/>
          <p:nvPr/>
        </p:nvSpPr>
        <p:spPr>
          <a:xfrm>
            <a:off x="3623975" y="4145375"/>
            <a:ext cx="1447500" cy="184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60"/>
          <p:cNvSpPr txBox="1"/>
          <p:nvPr>
            <p:ph idx="1" type="body"/>
          </p:nvPr>
        </p:nvSpPr>
        <p:spPr>
          <a:xfrm>
            <a:off x="2890500" y="4379450"/>
            <a:ext cx="6070200" cy="6510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100"/>
              <a:t>I also plan on adding alt tags for each image so that my website is accessible to all types of users, even those with visual impairments (so that screen readers are able to read out the images)</a:t>
            </a:r>
            <a:endParaRPr sz="11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1"/>
          <p:cNvSpPr txBox="1"/>
          <p:nvPr>
            <p:ph type="title"/>
          </p:nvPr>
        </p:nvSpPr>
        <p:spPr>
          <a:xfrm>
            <a:off x="146550" y="159275"/>
            <a:ext cx="885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Justification of Chosen Design - Members Page</a:t>
            </a:r>
            <a:endParaRPr/>
          </a:p>
        </p:txBody>
      </p:sp>
      <p:sp>
        <p:nvSpPr>
          <p:cNvPr id="564" name="Google Shape;564;p61"/>
          <p:cNvSpPr txBox="1"/>
          <p:nvPr>
            <p:ph idx="1" type="body"/>
          </p:nvPr>
        </p:nvSpPr>
        <p:spPr>
          <a:xfrm>
            <a:off x="140675" y="796450"/>
            <a:ext cx="3226800" cy="2004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200"/>
              <a:t>The search and filters are available so that the admins using the website can find the members they’re looking for easier and more efficiently, especially when there are more than 500 members. This eliminates the need of going through each individual member to find just one or a few. </a:t>
            </a:r>
            <a:br>
              <a:rPr lang="en" sz="1200"/>
            </a:br>
            <a:r>
              <a:rPr lang="en" sz="1200"/>
              <a:t>Similarly, search and filter are available for fees and events pages as well.</a:t>
            </a:r>
            <a:endParaRPr sz="1200"/>
          </a:p>
          <a:p>
            <a:pPr indent="0" lvl="0" marL="0" rtl="0" algn="just">
              <a:lnSpc>
                <a:spcPct val="115000"/>
              </a:lnSpc>
              <a:spcBef>
                <a:spcPts val="1600"/>
              </a:spcBef>
              <a:spcAft>
                <a:spcPts val="1600"/>
              </a:spcAft>
              <a:buSzPts val="1800"/>
              <a:buNone/>
            </a:pPr>
            <a:r>
              <a:t/>
            </a:r>
            <a:endParaRPr sz="1200"/>
          </a:p>
        </p:txBody>
      </p:sp>
      <p:sp>
        <p:nvSpPr>
          <p:cNvPr id="565" name="Google Shape;565;p61"/>
          <p:cNvSpPr txBox="1"/>
          <p:nvPr>
            <p:ph idx="1" type="body"/>
          </p:nvPr>
        </p:nvSpPr>
        <p:spPr>
          <a:xfrm>
            <a:off x="140675" y="2879100"/>
            <a:ext cx="3226800" cy="2188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I decided for the table that it should only display the ID, the name, and their total points for the season instead of displaying all their details. This is because having too much information on one table can overwhelm or confuse the admins using the website. It will also slow down the loading of the website which will affect the efficiency of the admin.</a:t>
            </a:r>
            <a:endParaRPr sz="1200"/>
          </a:p>
        </p:txBody>
      </p:sp>
      <p:pic>
        <p:nvPicPr>
          <p:cNvPr id="566" name="Google Shape;566;p61"/>
          <p:cNvPicPr preferRelativeResize="0"/>
          <p:nvPr/>
        </p:nvPicPr>
        <p:blipFill rotWithShape="1">
          <a:blip r:embed="rId3">
            <a:alphaModFix/>
          </a:blip>
          <a:srcRect b="0" l="0" r="0" t="0"/>
          <a:stretch/>
        </p:blipFill>
        <p:spPr>
          <a:xfrm>
            <a:off x="3428625" y="731975"/>
            <a:ext cx="3456222" cy="4204926"/>
          </a:xfrm>
          <a:prstGeom prst="rect">
            <a:avLst/>
          </a:prstGeom>
          <a:noFill/>
          <a:ln>
            <a:noFill/>
          </a:ln>
        </p:spPr>
      </p:pic>
      <p:sp>
        <p:nvSpPr>
          <p:cNvPr id="567" name="Google Shape;567;p61"/>
          <p:cNvSpPr txBox="1"/>
          <p:nvPr>
            <p:ph idx="1" type="body"/>
          </p:nvPr>
        </p:nvSpPr>
        <p:spPr>
          <a:xfrm>
            <a:off x="6946000" y="731350"/>
            <a:ext cx="2098800" cy="1225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100"/>
              <a:t>The individual members’ details however, can be viewed by clicking the ‘view details’ button where they are led to their own personal member report.</a:t>
            </a:r>
            <a:endParaRPr sz="1100"/>
          </a:p>
        </p:txBody>
      </p:sp>
      <p:cxnSp>
        <p:nvCxnSpPr>
          <p:cNvPr id="568" name="Google Shape;568;p61"/>
          <p:cNvCxnSpPr>
            <a:stCxn id="564" idx="3"/>
            <a:endCxn id="569" idx="1"/>
          </p:cNvCxnSpPr>
          <p:nvPr/>
        </p:nvCxnSpPr>
        <p:spPr>
          <a:xfrm>
            <a:off x="3367475" y="1798900"/>
            <a:ext cx="318000" cy="1307400"/>
          </a:xfrm>
          <a:prstGeom prst="straightConnector1">
            <a:avLst/>
          </a:prstGeom>
          <a:noFill/>
          <a:ln cap="flat" cmpd="sng" w="9525">
            <a:solidFill>
              <a:srgbClr val="A64D79"/>
            </a:solidFill>
            <a:prstDash val="solid"/>
            <a:round/>
            <a:headEnd len="sm" w="sm" type="none"/>
            <a:tailEnd len="med" w="med" type="triangle"/>
          </a:ln>
        </p:spPr>
      </p:cxnSp>
      <p:sp>
        <p:nvSpPr>
          <p:cNvPr id="569" name="Google Shape;569;p61"/>
          <p:cNvSpPr/>
          <p:nvPr/>
        </p:nvSpPr>
        <p:spPr>
          <a:xfrm>
            <a:off x="3685575" y="2305500"/>
            <a:ext cx="801000" cy="16017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61"/>
          <p:cNvSpPr/>
          <p:nvPr/>
        </p:nvSpPr>
        <p:spPr>
          <a:xfrm>
            <a:off x="6083850" y="2490300"/>
            <a:ext cx="363600" cy="13698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61"/>
          <p:cNvSpPr/>
          <p:nvPr/>
        </p:nvSpPr>
        <p:spPr>
          <a:xfrm>
            <a:off x="4543925" y="2305500"/>
            <a:ext cx="2098800" cy="1851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572" name="Google Shape;572;p61"/>
          <p:cNvCxnSpPr>
            <a:stCxn id="565" idx="3"/>
            <a:endCxn id="571" idx="1"/>
          </p:cNvCxnSpPr>
          <p:nvPr/>
        </p:nvCxnSpPr>
        <p:spPr>
          <a:xfrm flipH="1" rot="10800000">
            <a:off x="3367475" y="2398200"/>
            <a:ext cx="1176300" cy="1575000"/>
          </a:xfrm>
          <a:prstGeom prst="straightConnector1">
            <a:avLst/>
          </a:prstGeom>
          <a:noFill/>
          <a:ln cap="flat" cmpd="sng" w="9525">
            <a:solidFill>
              <a:srgbClr val="A64D79"/>
            </a:solidFill>
            <a:prstDash val="solid"/>
            <a:round/>
            <a:headEnd len="sm" w="sm" type="none"/>
            <a:tailEnd len="med" w="med" type="triangle"/>
          </a:ln>
        </p:spPr>
      </p:cxnSp>
      <p:cxnSp>
        <p:nvCxnSpPr>
          <p:cNvPr id="573" name="Google Shape;573;p61"/>
          <p:cNvCxnSpPr>
            <a:stCxn id="567" idx="1"/>
            <a:endCxn id="570" idx="3"/>
          </p:cNvCxnSpPr>
          <p:nvPr/>
        </p:nvCxnSpPr>
        <p:spPr>
          <a:xfrm flipH="1">
            <a:off x="6447400" y="1343950"/>
            <a:ext cx="498600" cy="1831200"/>
          </a:xfrm>
          <a:prstGeom prst="straightConnector1">
            <a:avLst/>
          </a:prstGeom>
          <a:noFill/>
          <a:ln cap="flat" cmpd="sng" w="9525">
            <a:solidFill>
              <a:srgbClr val="A64D79"/>
            </a:solidFill>
            <a:prstDash val="solid"/>
            <a:round/>
            <a:headEnd len="sm" w="sm" type="none"/>
            <a:tailEnd len="med" w="med" type="triangle"/>
          </a:ln>
        </p:spPr>
      </p:cxnSp>
      <p:sp>
        <p:nvSpPr>
          <p:cNvPr id="574" name="Google Shape;574;p61"/>
          <p:cNvSpPr txBox="1"/>
          <p:nvPr>
            <p:ph idx="1" type="body"/>
          </p:nvPr>
        </p:nvSpPr>
        <p:spPr>
          <a:xfrm>
            <a:off x="6946000" y="2018175"/>
            <a:ext cx="2098800" cy="3049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header and the footer is the same throughout all my website pages. This is to create consistency, which is an important website design convention because as the user uses the website, the user becomes familiar with where the header / footer is, thus they know where to expect to login/logout, etc. which can help them navigate the website more easily.</a:t>
            </a:r>
            <a:endParaRPr sz="1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sp>
        <p:nvSpPr>
          <p:cNvPr id="82" name="Google Shape;82;p17"/>
          <p:cNvSpPr txBox="1"/>
          <p:nvPr>
            <p:ph type="title"/>
          </p:nvPr>
        </p:nvSpPr>
        <p:spPr>
          <a:xfrm>
            <a:off x="311700" y="2292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Pakuranga Athletics Club Website - Homepage</a:t>
            </a:r>
            <a:endParaRPr/>
          </a:p>
        </p:txBody>
      </p:sp>
      <p:sp>
        <p:nvSpPr>
          <p:cNvPr id="83" name="Google Shape;83;p17"/>
          <p:cNvSpPr txBox="1"/>
          <p:nvPr>
            <p:ph idx="1" type="body"/>
          </p:nvPr>
        </p:nvSpPr>
        <p:spPr>
          <a:xfrm>
            <a:off x="53525" y="1703100"/>
            <a:ext cx="2191500" cy="1085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Slideshow of Pakuranga Athletics Club participants, events and famous athletes</a:t>
            </a:r>
            <a:endParaRPr sz="1400">
              <a:solidFill>
                <a:srgbClr val="E06666"/>
              </a:solidFill>
            </a:endParaRPr>
          </a:p>
        </p:txBody>
      </p:sp>
      <p:pic>
        <p:nvPicPr>
          <p:cNvPr id="84" name="Google Shape;84;p17"/>
          <p:cNvPicPr preferRelativeResize="0"/>
          <p:nvPr/>
        </p:nvPicPr>
        <p:blipFill rotWithShape="1">
          <a:blip r:embed="rId3">
            <a:alphaModFix/>
          </a:blip>
          <a:srcRect b="0" l="0" r="0" t="0"/>
          <a:stretch/>
        </p:blipFill>
        <p:spPr>
          <a:xfrm>
            <a:off x="2397650" y="1055848"/>
            <a:ext cx="6528725" cy="3512899"/>
          </a:xfrm>
          <a:prstGeom prst="rect">
            <a:avLst/>
          </a:prstGeom>
          <a:noFill/>
          <a:ln>
            <a:noFill/>
          </a:ln>
        </p:spPr>
      </p:pic>
      <p:sp>
        <p:nvSpPr>
          <p:cNvPr id="85" name="Google Shape;85;p17"/>
          <p:cNvSpPr/>
          <p:nvPr/>
        </p:nvSpPr>
        <p:spPr>
          <a:xfrm>
            <a:off x="4825575" y="3883175"/>
            <a:ext cx="1612200" cy="7608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7"/>
          <p:cNvSpPr/>
          <p:nvPr/>
        </p:nvSpPr>
        <p:spPr>
          <a:xfrm>
            <a:off x="2316275" y="1626900"/>
            <a:ext cx="6721800" cy="11616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7"/>
          <p:cNvSpPr/>
          <p:nvPr/>
        </p:nvSpPr>
        <p:spPr>
          <a:xfrm>
            <a:off x="2301125" y="1274971"/>
            <a:ext cx="6721800" cy="2658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17"/>
          <p:cNvSpPr txBox="1"/>
          <p:nvPr>
            <p:ph idx="1" type="body"/>
          </p:nvPr>
        </p:nvSpPr>
        <p:spPr>
          <a:xfrm>
            <a:off x="47512" y="815709"/>
            <a:ext cx="2191500" cy="8112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Header/Navigation Bar, including logo &amp; club name, and page links. </a:t>
            </a:r>
            <a:endParaRPr sz="1400"/>
          </a:p>
        </p:txBody>
      </p:sp>
      <p:cxnSp>
        <p:nvCxnSpPr>
          <p:cNvPr id="89" name="Google Shape;89;p17"/>
          <p:cNvCxnSpPr>
            <a:stCxn id="88" idx="3"/>
          </p:cNvCxnSpPr>
          <p:nvPr/>
        </p:nvCxnSpPr>
        <p:spPr>
          <a:xfrm>
            <a:off x="2239012" y="1221309"/>
            <a:ext cx="508800" cy="181800"/>
          </a:xfrm>
          <a:prstGeom prst="straightConnector1">
            <a:avLst/>
          </a:prstGeom>
          <a:noFill/>
          <a:ln cap="flat" cmpd="sng" w="19050">
            <a:solidFill>
              <a:srgbClr val="E06666"/>
            </a:solidFill>
            <a:prstDash val="solid"/>
            <a:round/>
            <a:headEnd len="sm" w="sm" type="none"/>
            <a:tailEnd len="med" w="med" type="stealth"/>
          </a:ln>
        </p:spPr>
      </p:cxnSp>
      <p:cxnSp>
        <p:nvCxnSpPr>
          <p:cNvPr id="90" name="Google Shape;90;p17"/>
          <p:cNvCxnSpPr>
            <a:stCxn id="83" idx="3"/>
          </p:cNvCxnSpPr>
          <p:nvPr/>
        </p:nvCxnSpPr>
        <p:spPr>
          <a:xfrm flipH="1" rot="10800000">
            <a:off x="2245025" y="2225400"/>
            <a:ext cx="799800" cy="20400"/>
          </a:xfrm>
          <a:prstGeom prst="straightConnector1">
            <a:avLst/>
          </a:prstGeom>
          <a:noFill/>
          <a:ln cap="flat" cmpd="sng" w="19050">
            <a:solidFill>
              <a:srgbClr val="E06666"/>
            </a:solidFill>
            <a:prstDash val="solid"/>
            <a:round/>
            <a:headEnd len="sm" w="sm" type="none"/>
            <a:tailEnd len="med" w="med" type="stealth"/>
          </a:ln>
        </p:spPr>
      </p:cxnSp>
      <p:sp>
        <p:nvSpPr>
          <p:cNvPr id="91" name="Google Shape;91;p17"/>
          <p:cNvSpPr txBox="1"/>
          <p:nvPr>
            <p:ph idx="1" type="body"/>
          </p:nvPr>
        </p:nvSpPr>
        <p:spPr>
          <a:xfrm>
            <a:off x="47500" y="3933325"/>
            <a:ext cx="2191500" cy="1085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Big button in the middle of the page that redirects you to the registration/login page</a:t>
            </a:r>
            <a:endParaRPr sz="1400"/>
          </a:p>
        </p:txBody>
      </p:sp>
      <p:cxnSp>
        <p:nvCxnSpPr>
          <p:cNvPr id="92" name="Google Shape;92;p17"/>
          <p:cNvCxnSpPr>
            <a:stCxn id="91" idx="3"/>
            <a:endCxn id="85" idx="1"/>
          </p:cNvCxnSpPr>
          <p:nvPr/>
        </p:nvCxnSpPr>
        <p:spPr>
          <a:xfrm flipH="1" rot="10800000">
            <a:off x="2239000" y="4263625"/>
            <a:ext cx="2586600" cy="212400"/>
          </a:xfrm>
          <a:prstGeom prst="straightConnector1">
            <a:avLst/>
          </a:prstGeom>
          <a:noFill/>
          <a:ln cap="flat" cmpd="sng" w="19050">
            <a:solidFill>
              <a:srgbClr val="E06666"/>
            </a:solidFill>
            <a:prstDash val="solid"/>
            <a:round/>
            <a:headEnd len="sm" w="sm" type="none"/>
            <a:tailEnd len="med" w="med" type="stealth"/>
          </a:ln>
        </p:spPr>
      </p:cxnSp>
      <p:sp>
        <p:nvSpPr>
          <p:cNvPr id="93" name="Google Shape;93;p17"/>
          <p:cNvSpPr/>
          <p:nvPr/>
        </p:nvSpPr>
        <p:spPr>
          <a:xfrm>
            <a:off x="3179200" y="2934000"/>
            <a:ext cx="4950300" cy="949200"/>
          </a:xfrm>
          <a:prstGeom prst="rect">
            <a:avLst/>
          </a:prstGeom>
          <a:noFill/>
          <a:ln cap="flat" cmpd="sng" w="19050">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7"/>
          <p:cNvSpPr txBox="1"/>
          <p:nvPr>
            <p:ph idx="1" type="body"/>
          </p:nvPr>
        </p:nvSpPr>
        <p:spPr>
          <a:xfrm>
            <a:off x="47500" y="2932725"/>
            <a:ext cx="2191500" cy="8868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Website brief, explaining what the website is about and what it does</a:t>
            </a:r>
            <a:endParaRPr sz="1400"/>
          </a:p>
        </p:txBody>
      </p:sp>
      <p:cxnSp>
        <p:nvCxnSpPr>
          <p:cNvPr id="95" name="Google Shape;95;p17"/>
          <p:cNvCxnSpPr>
            <a:endCxn id="93" idx="1"/>
          </p:cNvCxnSpPr>
          <p:nvPr/>
        </p:nvCxnSpPr>
        <p:spPr>
          <a:xfrm>
            <a:off x="2239000" y="3372300"/>
            <a:ext cx="940200" cy="363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8" name="Shape 578"/>
        <p:cNvGrpSpPr/>
        <p:nvPr/>
      </p:nvGrpSpPr>
      <p:grpSpPr>
        <a:xfrm>
          <a:off x="0" y="0"/>
          <a:ext cx="0" cy="0"/>
          <a:chOff x="0" y="0"/>
          <a:chExt cx="0" cy="0"/>
        </a:xfrm>
      </p:grpSpPr>
      <p:sp>
        <p:nvSpPr>
          <p:cNvPr id="579" name="Google Shape;579;p62"/>
          <p:cNvSpPr txBox="1"/>
          <p:nvPr>
            <p:ph type="title"/>
          </p:nvPr>
        </p:nvSpPr>
        <p:spPr>
          <a:xfrm>
            <a:off x="146550" y="159275"/>
            <a:ext cx="885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Justification of Chosen Design - Fees Page </a:t>
            </a:r>
            <a:endParaRPr/>
          </a:p>
        </p:txBody>
      </p:sp>
      <p:sp>
        <p:nvSpPr>
          <p:cNvPr id="580" name="Google Shape;580;p62"/>
          <p:cNvSpPr txBox="1"/>
          <p:nvPr>
            <p:ph idx="1" type="body"/>
          </p:nvPr>
        </p:nvSpPr>
        <p:spPr>
          <a:xfrm>
            <a:off x="612925" y="947438"/>
            <a:ext cx="3811800" cy="1011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club fees received and outstanding fees are totalled and are the first thing in the fees page for ease of access to the admin. This will increase efficiency for the user. </a:t>
            </a:r>
            <a:endParaRPr sz="1200"/>
          </a:p>
        </p:txBody>
      </p:sp>
      <p:sp>
        <p:nvSpPr>
          <p:cNvPr id="581" name="Google Shape;581;p62"/>
          <p:cNvSpPr txBox="1"/>
          <p:nvPr>
            <p:ph idx="1" type="body"/>
          </p:nvPr>
        </p:nvSpPr>
        <p:spPr>
          <a:xfrm>
            <a:off x="612925" y="2152113"/>
            <a:ext cx="3811800" cy="1011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outstanding fees are in red because it is a common website convention. The red makes the fees pop, and it further alerts/reminds the user that the fees are overdue. </a:t>
            </a:r>
            <a:endParaRPr sz="1200"/>
          </a:p>
        </p:txBody>
      </p:sp>
      <p:pic>
        <p:nvPicPr>
          <p:cNvPr id="582" name="Google Shape;582;p62"/>
          <p:cNvPicPr preferRelativeResize="0"/>
          <p:nvPr/>
        </p:nvPicPr>
        <p:blipFill rotWithShape="1">
          <a:blip r:embed="rId3">
            <a:alphaModFix/>
          </a:blip>
          <a:srcRect b="0" l="0" r="0" t="0"/>
          <a:stretch/>
        </p:blipFill>
        <p:spPr>
          <a:xfrm>
            <a:off x="5398400" y="818450"/>
            <a:ext cx="2737817" cy="4106725"/>
          </a:xfrm>
          <a:prstGeom prst="rect">
            <a:avLst/>
          </a:prstGeom>
          <a:noFill/>
          <a:ln>
            <a:noFill/>
          </a:ln>
        </p:spPr>
      </p:pic>
      <p:cxnSp>
        <p:nvCxnSpPr>
          <p:cNvPr id="583" name="Google Shape;583;p62"/>
          <p:cNvCxnSpPr>
            <a:stCxn id="580" idx="3"/>
            <a:endCxn id="584" idx="1"/>
          </p:cNvCxnSpPr>
          <p:nvPr/>
        </p:nvCxnSpPr>
        <p:spPr>
          <a:xfrm>
            <a:off x="4424725" y="1453388"/>
            <a:ext cx="1293900" cy="705000"/>
          </a:xfrm>
          <a:prstGeom prst="straightConnector1">
            <a:avLst/>
          </a:prstGeom>
          <a:noFill/>
          <a:ln cap="flat" cmpd="sng" w="9525">
            <a:solidFill>
              <a:srgbClr val="A64D79"/>
            </a:solidFill>
            <a:prstDash val="solid"/>
            <a:round/>
            <a:headEnd len="sm" w="sm" type="none"/>
            <a:tailEnd len="med" w="med" type="triangle"/>
          </a:ln>
        </p:spPr>
      </p:cxnSp>
      <p:cxnSp>
        <p:nvCxnSpPr>
          <p:cNvPr id="585" name="Google Shape;585;p62"/>
          <p:cNvCxnSpPr>
            <a:stCxn id="581" idx="3"/>
            <a:endCxn id="586" idx="1"/>
          </p:cNvCxnSpPr>
          <p:nvPr/>
        </p:nvCxnSpPr>
        <p:spPr>
          <a:xfrm>
            <a:off x="4424725" y="2658063"/>
            <a:ext cx="2655000" cy="884700"/>
          </a:xfrm>
          <a:prstGeom prst="straightConnector1">
            <a:avLst/>
          </a:prstGeom>
          <a:noFill/>
          <a:ln cap="flat" cmpd="sng" w="9525">
            <a:solidFill>
              <a:srgbClr val="A64D79"/>
            </a:solidFill>
            <a:prstDash val="solid"/>
            <a:round/>
            <a:headEnd len="sm" w="sm" type="none"/>
            <a:tailEnd len="med" w="med" type="triangle"/>
          </a:ln>
        </p:spPr>
      </p:cxnSp>
      <p:sp>
        <p:nvSpPr>
          <p:cNvPr id="586" name="Google Shape;586;p62"/>
          <p:cNvSpPr/>
          <p:nvPr/>
        </p:nvSpPr>
        <p:spPr>
          <a:xfrm>
            <a:off x="7079700" y="3013900"/>
            <a:ext cx="363600" cy="10575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62"/>
          <p:cNvSpPr/>
          <p:nvPr/>
        </p:nvSpPr>
        <p:spPr>
          <a:xfrm>
            <a:off x="5718599" y="1745100"/>
            <a:ext cx="2120700" cy="8265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62"/>
          <p:cNvSpPr txBox="1"/>
          <p:nvPr>
            <p:ph idx="1" type="body"/>
          </p:nvPr>
        </p:nvSpPr>
        <p:spPr>
          <a:xfrm>
            <a:off x="612925" y="3356788"/>
            <a:ext cx="3811800" cy="14394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buttons are the same colour and thickness throughout the website to create consistency in the website, which is an important design convention. This is so that when users become familiar with the website design, they recognise what a button looks like and thus, would expect it to work like a button.</a:t>
            </a:r>
            <a:endParaRPr sz="12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3"/>
          <p:cNvSpPr txBox="1"/>
          <p:nvPr>
            <p:ph type="title"/>
          </p:nvPr>
        </p:nvSpPr>
        <p:spPr>
          <a:xfrm>
            <a:off x="146550" y="159275"/>
            <a:ext cx="88509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Justification of Chosen Design - Individual Member Page</a:t>
            </a:r>
            <a:endParaRPr/>
          </a:p>
        </p:txBody>
      </p:sp>
      <p:sp>
        <p:nvSpPr>
          <p:cNvPr id="593" name="Google Shape;593;p63"/>
          <p:cNvSpPr txBox="1"/>
          <p:nvPr>
            <p:ph idx="1" type="body"/>
          </p:nvPr>
        </p:nvSpPr>
        <p:spPr>
          <a:xfrm>
            <a:off x="272013" y="874100"/>
            <a:ext cx="3226800" cy="2632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Each member has an individual report which can be found by clicking the ‘view details’ button from either the members, fees, or the events page. This is where the admin will find the member’s details, total points, overdue fees, events attended, etc. It is also where the admin can edit any details or event points. By having all of the member’s details in one page, it makes it more efficient for an admin to find the necessary information for an individual member.</a:t>
            </a:r>
            <a:endParaRPr sz="1200"/>
          </a:p>
        </p:txBody>
      </p:sp>
      <p:pic>
        <p:nvPicPr>
          <p:cNvPr id="594" name="Google Shape;594;p63"/>
          <p:cNvPicPr preferRelativeResize="0"/>
          <p:nvPr/>
        </p:nvPicPr>
        <p:blipFill rotWithShape="1">
          <a:blip r:embed="rId3">
            <a:alphaModFix/>
          </a:blip>
          <a:srcRect b="0" l="0" r="0" t="0"/>
          <a:stretch/>
        </p:blipFill>
        <p:spPr>
          <a:xfrm>
            <a:off x="3605813" y="874100"/>
            <a:ext cx="2851893" cy="4106726"/>
          </a:xfrm>
          <a:prstGeom prst="rect">
            <a:avLst/>
          </a:prstGeom>
          <a:noFill/>
          <a:ln>
            <a:noFill/>
          </a:ln>
        </p:spPr>
      </p:pic>
      <p:sp>
        <p:nvSpPr>
          <p:cNvPr id="595" name="Google Shape;595;p63"/>
          <p:cNvSpPr txBox="1"/>
          <p:nvPr>
            <p:ph idx="1" type="body"/>
          </p:nvPr>
        </p:nvSpPr>
        <p:spPr>
          <a:xfrm>
            <a:off x="6522688" y="874100"/>
            <a:ext cx="2349300" cy="1852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There is a ‘back to all members....’ button to go back to the members page in case the admin accidentally pressed on the wrong member, or when the admin has finished viewing, the admin can still go back to browse the rest of the website. </a:t>
            </a:r>
            <a:endParaRPr sz="1200"/>
          </a:p>
        </p:txBody>
      </p:sp>
      <p:cxnSp>
        <p:nvCxnSpPr>
          <p:cNvPr id="596" name="Google Shape;596;p63"/>
          <p:cNvCxnSpPr>
            <a:stCxn id="595" idx="1"/>
            <a:endCxn id="597" idx="3"/>
          </p:cNvCxnSpPr>
          <p:nvPr/>
        </p:nvCxnSpPr>
        <p:spPr>
          <a:xfrm rot="10800000">
            <a:off x="4586788" y="1039850"/>
            <a:ext cx="1935900" cy="760500"/>
          </a:xfrm>
          <a:prstGeom prst="straightConnector1">
            <a:avLst/>
          </a:prstGeom>
          <a:noFill/>
          <a:ln cap="flat" cmpd="sng" w="9525">
            <a:solidFill>
              <a:srgbClr val="A64D79"/>
            </a:solidFill>
            <a:prstDash val="solid"/>
            <a:round/>
            <a:headEnd len="sm" w="sm" type="none"/>
            <a:tailEnd len="med" w="med" type="triangle"/>
          </a:ln>
        </p:spPr>
      </p:cxnSp>
      <p:sp>
        <p:nvSpPr>
          <p:cNvPr id="597" name="Google Shape;597;p63"/>
          <p:cNvSpPr/>
          <p:nvPr/>
        </p:nvSpPr>
        <p:spPr>
          <a:xfrm>
            <a:off x="3771788" y="929925"/>
            <a:ext cx="815100" cy="2199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63"/>
          <p:cNvSpPr txBox="1"/>
          <p:nvPr>
            <p:ph idx="1" type="body"/>
          </p:nvPr>
        </p:nvSpPr>
        <p:spPr>
          <a:xfrm>
            <a:off x="6522700" y="2868725"/>
            <a:ext cx="2349300" cy="2111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total points and the fees due are displayed in boxes rather than just normal text so that it pops more, as it is likely what the admin needs to look at when viewing the member report. Thus, this makes the admin’s task more efficient.</a:t>
            </a:r>
            <a:endParaRPr sz="1200"/>
          </a:p>
        </p:txBody>
      </p:sp>
      <p:sp>
        <p:nvSpPr>
          <p:cNvPr id="599" name="Google Shape;599;p63"/>
          <p:cNvSpPr txBox="1"/>
          <p:nvPr>
            <p:ph idx="1" type="body"/>
          </p:nvPr>
        </p:nvSpPr>
        <p:spPr>
          <a:xfrm>
            <a:off x="272013" y="3617925"/>
            <a:ext cx="3226800" cy="1362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admin can edit the members’ details and event points in case there was a mistake when entering the data, or in case there are changes to the students details in the future. This is to foolproof and also futureproof the website contents.</a:t>
            </a:r>
            <a:endParaRPr sz="1200"/>
          </a:p>
        </p:txBody>
      </p:sp>
      <p:sp>
        <p:nvSpPr>
          <p:cNvPr id="600" name="Google Shape;600;p63"/>
          <p:cNvSpPr/>
          <p:nvPr/>
        </p:nvSpPr>
        <p:spPr>
          <a:xfrm>
            <a:off x="5198529" y="1421075"/>
            <a:ext cx="1084500" cy="1551900"/>
          </a:xfrm>
          <a:prstGeom prst="rect">
            <a:avLst/>
          </a:prstGeom>
          <a:noFill/>
          <a:ln cap="flat" cmpd="sng" w="19050">
            <a:solidFill>
              <a:srgbClr val="A64D79"/>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601" name="Google Shape;601;p63"/>
          <p:cNvCxnSpPr>
            <a:stCxn id="598" idx="1"/>
            <a:endCxn id="600" idx="2"/>
          </p:cNvCxnSpPr>
          <p:nvPr/>
        </p:nvCxnSpPr>
        <p:spPr>
          <a:xfrm rot="10800000">
            <a:off x="5740900" y="2972975"/>
            <a:ext cx="781800" cy="951600"/>
          </a:xfrm>
          <a:prstGeom prst="straightConnector1">
            <a:avLst/>
          </a:prstGeom>
          <a:noFill/>
          <a:ln cap="flat" cmpd="sng" w="9525">
            <a:solidFill>
              <a:srgbClr val="A64D79"/>
            </a:solidFill>
            <a:prstDash val="solid"/>
            <a:round/>
            <a:headEnd len="sm" w="sm" type="none"/>
            <a:tailEnd len="med" w="med" type="triangl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5" name="Shape 605"/>
        <p:cNvGrpSpPr/>
        <p:nvPr/>
      </p:nvGrpSpPr>
      <p:grpSpPr>
        <a:xfrm>
          <a:off x="0" y="0"/>
          <a:ext cx="0" cy="0"/>
          <a:chOff x="0" y="0"/>
          <a:chExt cx="0" cy="0"/>
        </a:xfrm>
      </p:grpSpPr>
      <p:sp>
        <p:nvSpPr>
          <p:cNvPr id="606" name="Google Shape;606;p6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Overall Justification of Chosen Design</a:t>
            </a:r>
            <a:endParaRPr/>
          </a:p>
        </p:txBody>
      </p:sp>
      <p:sp>
        <p:nvSpPr>
          <p:cNvPr id="607" name="Google Shape;607;p64"/>
          <p:cNvSpPr txBox="1"/>
          <p:nvPr>
            <p:ph idx="1" type="body"/>
          </p:nvPr>
        </p:nvSpPr>
        <p:spPr>
          <a:xfrm>
            <a:off x="311700" y="1080075"/>
            <a:ext cx="8520600" cy="36792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My chosen and improved design is appropriate and suitable for the intended end users: administrators of Ormiston Athletics Club because it is accessible to all types of users, even those with visual impairments as alt-tags will be added for each image. </a:t>
            </a:r>
            <a:endParaRPr sz="1400"/>
          </a:p>
          <a:p>
            <a:pPr indent="0" lvl="0" marL="0" rtl="0" algn="just">
              <a:lnSpc>
                <a:spcPct val="115000"/>
              </a:lnSpc>
              <a:spcBef>
                <a:spcPts val="1600"/>
              </a:spcBef>
              <a:spcAft>
                <a:spcPts val="0"/>
              </a:spcAft>
              <a:buSzPts val="1800"/>
              <a:buNone/>
            </a:pPr>
            <a:r>
              <a:rPr lang="en" sz="1400"/>
              <a:t>It is also suitable for administrators with varying levels of digital competency because the design is easy to use and understand, and the club data is easily accessible. The simple navigation bar and the drop down menu makes it easy for admins to navigate the website as well. </a:t>
            </a:r>
            <a:endParaRPr sz="1400"/>
          </a:p>
          <a:p>
            <a:pPr indent="0" lvl="0" marL="0" rtl="0" algn="just">
              <a:lnSpc>
                <a:spcPct val="115000"/>
              </a:lnSpc>
              <a:spcBef>
                <a:spcPts val="1600"/>
              </a:spcBef>
              <a:spcAft>
                <a:spcPts val="0"/>
              </a:spcAft>
              <a:buSzPts val="1800"/>
              <a:buNone/>
            </a:pPr>
            <a:r>
              <a:rPr lang="en" sz="1400"/>
              <a:t>Copyright is also honoured in this design, with the logo credited in the footer and royalty-free images will be credited as well. </a:t>
            </a:r>
            <a:endParaRPr sz="1400"/>
          </a:p>
          <a:p>
            <a:pPr indent="0" lvl="0" marL="0" rtl="0" algn="just">
              <a:lnSpc>
                <a:spcPct val="115000"/>
              </a:lnSpc>
              <a:spcBef>
                <a:spcPts val="1600"/>
              </a:spcBef>
              <a:spcAft>
                <a:spcPts val="1600"/>
              </a:spcAft>
              <a:buSzPts val="1800"/>
              <a:buNone/>
            </a:pPr>
            <a:r>
              <a:rPr lang="en" sz="1400"/>
              <a:t>This design also follows appropriate and common website conventions such as the logo on the top left, and the login button on the top right. It also follows the C.R.A.P. design principles - Contrast, Repetition, Alignment, and Proximity, and has good use of colour and font sizes that adds to the aesthetic of the website and also helps make the content easier to read and understand.</a:t>
            </a:r>
            <a:endParaRPr sz="14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1" name="Shape 611"/>
        <p:cNvGrpSpPr/>
        <p:nvPr/>
      </p:nvGrpSpPr>
      <p:grpSpPr>
        <a:xfrm>
          <a:off x="0" y="0"/>
          <a:ext cx="0" cy="0"/>
          <a:chOff x="0" y="0"/>
          <a:chExt cx="0" cy="0"/>
        </a:xfrm>
      </p:grpSpPr>
      <p:sp>
        <p:nvSpPr>
          <p:cNvPr id="612" name="Google Shape;612;p65"/>
          <p:cNvSpPr txBox="1"/>
          <p:nvPr>
            <p:ph type="title"/>
          </p:nvPr>
        </p:nvSpPr>
        <p:spPr>
          <a:xfrm>
            <a:off x="2549400" y="-459727"/>
            <a:ext cx="4045200" cy="15069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Data</a:t>
            </a:r>
            <a:r>
              <a:rPr lang="en">
                <a:highlight>
                  <a:srgbClr val="FFFFFF"/>
                </a:highlight>
              </a:rPr>
              <a:t>base</a:t>
            </a:r>
            <a:endParaRPr>
              <a:highlight>
                <a:srgbClr val="FFFFFF"/>
              </a:highlight>
            </a:endParaRPr>
          </a:p>
        </p:txBody>
      </p:sp>
      <p:sp>
        <p:nvSpPr>
          <p:cNvPr id="613" name="Google Shape;613;p65"/>
          <p:cNvSpPr txBox="1"/>
          <p:nvPr>
            <p:ph idx="1" type="subTitle"/>
          </p:nvPr>
        </p:nvSpPr>
        <p:spPr>
          <a:xfrm>
            <a:off x="2549400" y="4429300"/>
            <a:ext cx="4144200" cy="5601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a:latin typeface="Josefin Sans"/>
                <a:ea typeface="Josefin Sans"/>
                <a:cs typeface="Josefin Sans"/>
                <a:sym typeface="Josefin Sans"/>
              </a:rPr>
              <a:t>Design and Relationships</a:t>
            </a:r>
            <a:endParaRPr>
              <a:latin typeface="Josefin Sans"/>
              <a:ea typeface="Josefin Sans"/>
              <a:cs typeface="Josefin Sans"/>
              <a:sym typeface="Josefin Sans"/>
            </a:endParaRPr>
          </a:p>
        </p:txBody>
      </p:sp>
      <p:pic>
        <p:nvPicPr>
          <p:cNvPr id="614" name="Google Shape;614;p65"/>
          <p:cNvPicPr preferRelativeResize="0"/>
          <p:nvPr/>
        </p:nvPicPr>
        <p:blipFill rotWithShape="1">
          <a:blip r:embed="rId3">
            <a:alphaModFix/>
          </a:blip>
          <a:srcRect b="0" l="0" r="0" t="0"/>
          <a:stretch/>
        </p:blipFill>
        <p:spPr>
          <a:xfrm>
            <a:off x="247650" y="1185663"/>
            <a:ext cx="8648700" cy="3105150"/>
          </a:xfrm>
          <a:prstGeom prst="rect">
            <a:avLst/>
          </a:prstGeom>
          <a:noFill/>
          <a:ln cap="flat" cmpd="sng" w="9525">
            <a:solidFill>
              <a:srgbClr val="D5A6BD"/>
            </a:solidFill>
            <a:prstDash val="solid"/>
            <a:round/>
            <a:headEnd len="sm" w="sm" type="none"/>
            <a:tailEnd len="sm" w="sm" type="none"/>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8" name="Shape 618"/>
        <p:cNvGrpSpPr/>
        <p:nvPr/>
      </p:nvGrpSpPr>
      <p:grpSpPr>
        <a:xfrm>
          <a:off x="0" y="0"/>
          <a:ext cx="0" cy="0"/>
          <a:chOff x="0" y="0"/>
          <a:chExt cx="0" cy="0"/>
        </a:xfrm>
      </p:grpSpPr>
      <p:sp>
        <p:nvSpPr>
          <p:cNvPr id="619" name="Google Shape;619;p66"/>
          <p:cNvSpPr txBox="1"/>
          <p:nvPr>
            <p:ph type="title"/>
          </p:nvPr>
        </p:nvSpPr>
        <p:spPr>
          <a:xfrm>
            <a:off x="311700" y="116500"/>
            <a:ext cx="8520600" cy="572700"/>
          </a:xfrm>
          <a:prstGeom prst="rect">
            <a:avLst/>
          </a:prstGeom>
          <a:noFill/>
          <a:ln>
            <a:noFill/>
          </a:ln>
        </p:spPr>
        <p:txBody>
          <a:bodyPr anchorCtr="0" anchor="t" bIns="91425" lIns="91425" spcFirstLastPara="1" rIns="91425" wrap="square" tIns="91425">
            <a:noAutofit/>
          </a:bodyPr>
          <a:lstStyle/>
          <a:p>
            <a:pPr indent="457200" lvl="0" marL="2286000" rtl="0" algn="l">
              <a:lnSpc>
                <a:spcPct val="100000"/>
              </a:lnSpc>
              <a:spcBef>
                <a:spcPts val="0"/>
              </a:spcBef>
              <a:spcAft>
                <a:spcPts val="0"/>
              </a:spcAft>
              <a:buSzPts val="3000"/>
              <a:buNone/>
            </a:pPr>
            <a:r>
              <a:rPr lang="en"/>
              <a:t>Database Plan</a:t>
            </a:r>
            <a:endParaRPr/>
          </a:p>
        </p:txBody>
      </p:sp>
      <p:sp>
        <p:nvSpPr>
          <p:cNvPr id="620" name="Google Shape;620;p66"/>
          <p:cNvSpPr txBox="1"/>
          <p:nvPr>
            <p:ph idx="1" type="body"/>
          </p:nvPr>
        </p:nvSpPr>
        <p:spPr>
          <a:xfrm>
            <a:off x="286050" y="813175"/>
            <a:ext cx="8571900" cy="11271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Before creating my database, I first had to plan/design it. I planned my database on </a:t>
            </a:r>
            <a:r>
              <a:rPr lang="en" u="sng">
                <a:solidFill>
                  <a:schemeClr val="hlink"/>
                </a:solidFill>
                <a:hlinkClick r:id="rId3"/>
              </a:rPr>
              <a:t>Draw.io</a:t>
            </a:r>
            <a:r>
              <a:rPr lang="en"/>
              <a:t> by designing the table and column names, as well as the types and attributes for each column. </a:t>
            </a:r>
            <a:endParaRPr/>
          </a:p>
        </p:txBody>
      </p:sp>
      <p:pic>
        <p:nvPicPr>
          <p:cNvPr id="621" name="Google Shape;621;p66"/>
          <p:cNvPicPr preferRelativeResize="0"/>
          <p:nvPr/>
        </p:nvPicPr>
        <p:blipFill rotWithShape="1">
          <a:blip r:embed="rId4">
            <a:alphaModFix/>
          </a:blip>
          <a:srcRect b="0" l="0" r="0" t="0"/>
          <a:stretch/>
        </p:blipFill>
        <p:spPr>
          <a:xfrm>
            <a:off x="1309113" y="2000275"/>
            <a:ext cx="6525776" cy="30914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5" name="Shape 625"/>
        <p:cNvGrpSpPr/>
        <p:nvPr/>
      </p:nvGrpSpPr>
      <p:grpSpPr>
        <a:xfrm>
          <a:off x="0" y="0"/>
          <a:ext cx="0" cy="0"/>
          <a:chOff x="0" y="0"/>
          <a:chExt cx="0" cy="0"/>
        </a:xfrm>
      </p:grpSpPr>
      <p:sp>
        <p:nvSpPr>
          <p:cNvPr id="626" name="Google Shape;626;p67"/>
          <p:cNvSpPr txBox="1"/>
          <p:nvPr>
            <p:ph type="title"/>
          </p:nvPr>
        </p:nvSpPr>
        <p:spPr>
          <a:xfrm>
            <a:off x="311700" y="3057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Explaining Data Tables &amp; Relationships</a:t>
            </a:r>
            <a:endParaRPr/>
          </a:p>
        </p:txBody>
      </p:sp>
      <p:pic>
        <p:nvPicPr>
          <p:cNvPr id="627" name="Google Shape;627;p67"/>
          <p:cNvPicPr preferRelativeResize="0"/>
          <p:nvPr/>
        </p:nvPicPr>
        <p:blipFill rotWithShape="1">
          <a:blip r:embed="rId3">
            <a:alphaModFix/>
          </a:blip>
          <a:srcRect b="0" l="0" r="0" t="0"/>
          <a:stretch/>
        </p:blipFill>
        <p:spPr>
          <a:xfrm>
            <a:off x="897238" y="2504800"/>
            <a:ext cx="7349525" cy="2638700"/>
          </a:xfrm>
          <a:prstGeom prst="rect">
            <a:avLst/>
          </a:prstGeom>
          <a:noFill/>
          <a:ln>
            <a:noFill/>
          </a:ln>
        </p:spPr>
      </p:pic>
      <p:sp>
        <p:nvSpPr>
          <p:cNvPr id="628" name="Google Shape;628;p67"/>
          <p:cNvSpPr txBox="1"/>
          <p:nvPr>
            <p:ph idx="1" type="body"/>
          </p:nvPr>
        </p:nvSpPr>
        <p:spPr>
          <a:xfrm>
            <a:off x="311700" y="935325"/>
            <a:ext cx="8520600" cy="1636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I have 5 tables in my database (as shown below). My main table being the ‘members’ table with multiple smaller tables such as ‘suburb’, and ‘events’ to avoid repetition of data which could cause inconsistencies (spelling errors, etc.), and a bridge table ‘memberevents’ to break up the many to many relationship between members and events also to avoid repetition of data thus would be inefficient.</a:t>
            </a:r>
            <a:endParaRPr sz="16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2" name="Shape 632"/>
        <p:cNvGrpSpPr/>
        <p:nvPr/>
      </p:nvGrpSpPr>
      <p:grpSpPr>
        <a:xfrm>
          <a:off x="0" y="0"/>
          <a:ext cx="0" cy="0"/>
          <a:chOff x="0" y="0"/>
          <a:chExt cx="0" cy="0"/>
        </a:xfrm>
      </p:grpSpPr>
      <p:sp>
        <p:nvSpPr>
          <p:cNvPr id="633" name="Google Shape;633;p68"/>
          <p:cNvSpPr txBox="1"/>
          <p:nvPr>
            <p:ph type="title"/>
          </p:nvPr>
        </p:nvSpPr>
        <p:spPr>
          <a:xfrm>
            <a:off x="311700" y="116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Explaining Column Attributes</a:t>
            </a:r>
            <a:endParaRPr/>
          </a:p>
        </p:txBody>
      </p:sp>
      <p:sp>
        <p:nvSpPr>
          <p:cNvPr id="634" name="Google Shape;634;p68"/>
          <p:cNvSpPr txBox="1"/>
          <p:nvPr>
            <p:ph idx="1" type="body"/>
          </p:nvPr>
        </p:nvSpPr>
        <p:spPr>
          <a:xfrm>
            <a:off x="123200" y="689200"/>
            <a:ext cx="5133000" cy="1544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For all primary keys in my tables (ID’s), they all are auto-increment. This means that when a new record is inserted into the table, a unique integer will be generated automatically and will be assigned to this record. It is unsigned because we only want positive integers for member ID’s. This specific ID has a maximum of 4 characters because there were 591 members at the time and the club is still growing, thus a 4 digit integer will be needed.</a:t>
            </a:r>
            <a:endParaRPr sz="1200"/>
          </a:p>
        </p:txBody>
      </p:sp>
      <p:pic>
        <p:nvPicPr>
          <p:cNvPr id="635" name="Google Shape;635;p68"/>
          <p:cNvPicPr preferRelativeResize="0"/>
          <p:nvPr/>
        </p:nvPicPr>
        <p:blipFill rotWithShape="1">
          <a:blip r:embed="rId3">
            <a:alphaModFix/>
          </a:blip>
          <a:srcRect b="25552" l="32327" r="37780" t="2890"/>
          <a:stretch/>
        </p:blipFill>
        <p:spPr>
          <a:xfrm>
            <a:off x="5402025" y="863750"/>
            <a:ext cx="3430276" cy="3890000"/>
          </a:xfrm>
          <a:prstGeom prst="rect">
            <a:avLst/>
          </a:prstGeom>
          <a:noFill/>
          <a:ln cap="flat" cmpd="sng" w="9525">
            <a:solidFill>
              <a:schemeClr val="dk2"/>
            </a:solidFill>
            <a:prstDash val="solid"/>
            <a:round/>
            <a:headEnd len="sm" w="sm" type="none"/>
            <a:tailEnd len="sm" w="sm" type="none"/>
          </a:ln>
        </p:spPr>
      </p:pic>
      <p:cxnSp>
        <p:nvCxnSpPr>
          <p:cNvPr id="636" name="Google Shape;636;p68"/>
          <p:cNvCxnSpPr>
            <a:stCxn id="634" idx="3"/>
          </p:cNvCxnSpPr>
          <p:nvPr/>
        </p:nvCxnSpPr>
        <p:spPr>
          <a:xfrm flipH="1" rot="10800000">
            <a:off x="5256200" y="1202350"/>
            <a:ext cx="431400" cy="259200"/>
          </a:xfrm>
          <a:prstGeom prst="straightConnector1">
            <a:avLst/>
          </a:prstGeom>
          <a:noFill/>
          <a:ln cap="flat" cmpd="sng" w="9525">
            <a:solidFill>
              <a:srgbClr val="4C1130"/>
            </a:solidFill>
            <a:prstDash val="solid"/>
            <a:round/>
            <a:headEnd len="sm" w="sm" type="none"/>
            <a:tailEnd len="med" w="med" type="triangle"/>
          </a:ln>
        </p:spPr>
      </p:cxnSp>
      <p:sp>
        <p:nvSpPr>
          <p:cNvPr id="637" name="Google Shape;637;p68"/>
          <p:cNvSpPr txBox="1"/>
          <p:nvPr>
            <p:ph idx="1" type="body"/>
          </p:nvPr>
        </p:nvSpPr>
        <p:spPr>
          <a:xfrm>
            <a:off x="123200" y="2294550"/>
            <a:ext cx="5133000" cy="1544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The firstName, lastName, and streetAddress are all varchar. This is because we are expecting strings from the user’s input. firstName and lastName each has a maximum of 15 characters because while most first and last names are less than 10 characters each, there are some with slightly longer names. streetAddress is 25 characters because street names are slightly longer, plus the addition of the street number and ‘street/lane/avenue/etc.’ </a:t>
            </a:r>
            <a:endParaRPr sz="1200"/>
          </a:p>
        </p:txBody>
      </p:sp>
      <p:cxnSp>
        <p:nvCxnSpPr>
          <p:cNvPr id="638" name="Google Shape;638;p68"/>
          <p:cNvCxnSpPr>
            <a:stCxn id="637" idx="3"/>
          </p:cNvCxnSpPr>
          <p:nvPr/>
        </p:nvCxnSpPr>
        <p:spPr>
          <a:xfrm flipH="1" rot="10800000">
            <a:off x="5256200" y="1684800"/>
            <a:ext cx="441600" cy="1382100"/>
          </a:xfrm>
          <a:prstGeom prst="straightConnector1">
            <a:avLst/>
          </a:prstGeom>
          <a:noFill/>
          <a:ln cap="flat" cmpd="sng" w="9525">
            <a:solidFill>
              <a:srgbClr val="4C1130"/>
            </a:solidFill>
            <a:prstDash val="solid"/>
            <a:round/>
            <a:headEnd len="sm" w="sm" type="none"/>
            <a:tailEnd len="med" w="med" type="triangle"/>
          </a:ln>
        </p:spPr>
      </p:cxnSp>
      <p:sp>
        <p:nvSpPr>
          <p:cNvPr id="639" name="Google Shape;639;p68"/>
          <p:cNvSpPr txBox="1"/>
          <p:nvPr>
            <p:ph idx="1" type="body"/>
          </p:nvPr>
        </p:nvSpPr>
        <p:spPr>
          <a:xfrm>
            <a:off x="123200" y="3899900"/>
            <a:ext cx="5133000" cy="11469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200"/>
              <a:t>I decided to split the parents’ initial to fatherInitial and motherInitial because it would save more storage if the database only had to record 1 character each parent to a total of 2 characters altogether, rather than “L and L [last name]”. I just displayed this information in the L and L format.</a:t>
            </a:r>
            <a:endParaRPr sz="1200"/>
          </a:p>
        </p:txBody>
      </p:sp>
      <p:cxnSp>
        <p:nvCxnSpPr>
          <p:cNvPr id="640" name="Google Shape;640;p68"/>
          <p:cNvCxnSpPr>
            <a:stCxn id="639" idx="3"/>
          </p:cNvCxnSpPr>
          <p:nvPr/>
        </p:nvCxnSpPr>
        <p:spPr>
          <a:xfrm flipH="1" rot="10800000">
            <a:off x="5256200" y="2716250"/>
            <a:ext cx="421200" cy="17571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4" name="Shape 644"/>
        <p:cNvGrpSpPr/>
        <p:nvPr/>
      </p:nvGrpSpPr>
      <p:grpSpPr>
        <a:xfrm>
          <a:off x="0" y="0"/>
          <a:ext cx="0" cy="0"/>
          <a:chOff x="0" y="0"/>
          <a:chExt cx="0" cy="0"/>
        </a:xfrm>
      </p:grpSpPr>
      <p:sp>
        <p:nvSpPr>
          <p:cNvPr id="645" name="Google Shape;645;p69"/>
          <p:cNvSpPr txBox="1"/>
          <p:nvPr>
            <p:ph type="title"/>
          </p:nvPr>
        </p:nvSpPr>
        <p:spPr>
          <a:xfrm>
            <a:off x="311700" y="1165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Explaining Column Attributes (cont.)</a:t>
            </a:r>
            <a:endParaRPr/>
          </a:p>
        </p:txBody>
      </p:sp>
      <p:sp>
        <p:nvSpPr>
          <p:cNvPr id="646" name="Google Shape;646;p69"/>
          <p:cNvSpPr txBox="1"/>
          <p:nvPr>
            <p:ph idx="1" type="body"/>
          </p:nvPr>
        </p:nvSpPr>
        <p:spPr>
          <a:xfrm>
            <a:off x="256650" y="863750"/>
            <a:ext cx="4948200" cy="871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grades are in list format because I knew the grades were going to be set; it wasn’t going to be added to. Therefore, I decided to keep it in a list format.</a:t>
            </a:r>
            <a:endParaRPr sz="1400"/>
          </a:p>
        </p:txBody>
      </p:sp>
      <p:pic>
        <p:nvPicPr>
          <p:cNvPr id="647" name="Google Shape;647;p69"/>
          <p:cNvPicPr preferRelativeResize="0"/>
          <p:nvPr/>
        </p:nvPicPr>
        <p:blipFill rotWithShape="1">
          <a:blip r:embed="rId3">
            <a:alphaModFix/>
          </a:blip>
          <a:srcRect b="25552" l="32327" r="37780" t="2890"/>
          <a:stretch/>
        </p:blipFill>
        <p:spPr>
          <a:xfrm>
            <a:off x="5402025" y="863750"/>
            <a:ext cx="3430276" cy="3890000"/>
          </a:xfrm>
          <a:prstGeom prst="rect">
            <a:avLst/>
          </a:prstGeom>
          <a:noFill/>
          <a:ln cap="flat" cmpd="sng" w="9525">
            <a:solidFill>
              <a:schemeClr val="dk2"/>
            </a:solidFill>
            <a:prstDash val="solid"/>
            <a:round/>
            <a:headEnd len="sm" w="sm" type="none"/>
            <a:tailEnd len="sm" w="sm" type="none"/>
          </a:ln>
        </p:spPr>
      </p:pic>
      <p:cxnSp>
        <p:nvCxnSpPr>
          <p:cNvPr id="648" name="Google Shape;648;p69"/>
          <p:cNvCxnSpPr>
            <a:stCxn id="646" idx="3"/>
          </p:cNvCxnSpPr>
          <p:nvPr/>
        </p:nvCxnSpPr>
        <p:spPr>
          <a:xfrm>
            <a:off x="5204850" y="1299350"/>
            <a:ext cx="452100" cy="1965300"/>
          </a:xfrm>
          <a:prstGeom prst="straightConnector1">
            <a:avLst/>
          </a:prstGeom>
          <a:noFill/>
          <a:ln cap="flat" cmpd="sng" w="9525">
            <a:solidFill>
              <a:srgbClr val="4C1130"/>
            </a:solidFill>
            <a:prstDash val="solid"/>
            <a:round/>
            <a:headEnd len="sm" w="sm" type="none"/>
            <a:tailEnd len="med" w="med" type="triangle"/>
          </a:ln>
        </p:spPr>
      </p:cxnSp>
      <p:sp>
        <p:nvSpPr>
          <p:cNvPr id="649" name="Google Shape;649;p69"/>
          <p:cNvSpPr txBox="1"/>
          <p:nvPr>
            <p:ph idx="1" type="body"/>
          </p:nvPr>
        </p:nvSpPr>
        <p:spPr>
          <a:xfrm>
            <a:off x="256650" y="1858250"/>
            <a:ext cx="4948200" cy="13245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foreign keys in the members table have the same attributes as the primary key in their own tables. SuburbID specifically has a maximum of 2 characters because it is unlikely to have more than 99 suburbs in the Ormiston Area, however, there could be more than 10. </a:t>
            </a:r>
            <a:endParaRPr sz="1400"/>
          </a:p>
        </p:txBody>
      </p:sp>
      <p:sp>
        <p:nvSpPr>
          <p:cNvPr id="650" name="Google Shape;650;p69"/>
          <p:cNvSpPr txBox="1"/>
          <p:nvPr>
            <p:ph idx="1" type="body"/>
          </p:nvPr>
        </p:nvSpPr>
        <p:spPr>
          <a:xfrm>
            <a:off x="256650" y="3306050"/>
            <a:ext cx="4948200" cy="11187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dateOfBirth and datePaid are both dates because the expected input are dates. datePaid default is null because when members are first entered, they are unlikely to have all/any fees paid, therefore they don’t have a datePaid. </a:t>
            </a:r>
            <a:endParaRPr sz="1400"/>
          </a:p>
        </p:txBody>
      </p:sp>
      <p:sp>
        <p:nvSpPr>
          <p:cNvPr id="651" name="Google Shape;651;p69"/>
          <p:cNvSpPr txBox="1"/>
          <p:nvPr>
            <p:ph idx="1" type="body"/>
          </p:nvPr>
        </p:nvSpPr>
        <p:spPr>
          <a:xfrm>
            <a:off x="256650" y="4466150"/>
            <a:ext cx="4948200" cy="6216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hasPaid is a boolean because the value can only be one of two things: True or False. </a:t>
            </a:r>
            <a:endParaRPr sz="1400"/>
          </a:p>
        </p:txBody>
      </p:sp>
      <p:cxnSp>
        <p:nvCxnSpPr>
          <p:cNvPr id="652" name="Google Shape;652;p69"/>
          <p:cNvCxnSpPr>
            <a:stCxn id="649" idx="3"/>
          </p:cNvCxnSpPr>
          <p:nvPr/>
        </p:nvCxnSpPr>
        <p:spPr>
          <a:xfrm flipH="1" rot="10800000">
            <a:off x="5204850" y="2326100"/>
            <a:ext cx="441600" cy="194400"/>
          </a:xfrm>
          <a:prstGeom prst="straightConnector1">
            <a:avLst/>
          </a:prstGeom>
          <a:noFill/>
          <a:ln cap="flat" cmpd="sng" w="9525">
            <a:solidFill>
              <a:srgbClr val="4C1130"/>
            </a:solidFill>
            <a:prstDash val="solid"/>
            <a:round/>
            <a:headEnd len="sm" w="sm" type="none"/>
            <a:tailEnd len="med" w="med" type="triangle"/>
          </a:ln>
        </p:spPr>
      </p:cxnSp>
      <p:cxnSp>
        <p:nvCxnSpPr>
          <p:cNvPr id="653" name="Google Shape;653;p69"/>
          <p:cNvCxnSpPr>
            <a:stCxn id="650" idx="3"/>
          </p:cNvCxnSpPr>
          <p:nvPr/>
        </p:nvCxnSpPr>
        <p:spPr>
          <a:xfrm>
            <a:off x="5204850" y="3865400"/>
            <a:ext cx="452100" cy="452400"/>
          </a:xfrm>
          <a:prstGeom prst="straightConnector1">
            <a:avLst/>
          </a:prstGeom>
          <a:noFill/>
          <a:ln cap="flat" cmpd="sng" w="9525">
            <a:solidFill>
              <a:srgbClr val="4C1130"/>
            </a:solidFill>
            <a:prstDash val="solid"/>
            <a:round/>
            <a:headEnd len="sm" w="sm" type="none"/>
            <a:tailEnd len="med" w="med" type="triangle"/>
          </a:ln>
        </p:spPr>
      </p:cxnSp>
      <p:cxnSp>
        <p:nvCxnSpPr>
          <p:cNvPr id="654" name="Google Shape;654;p69"/>
          <p:cNvCxnSpPr>
            <a:stCxn id="650" idx="3"/>
          </p:cNvCxnSpPr>
          <p:nvPr/>
        </p:nvCxnSpPr>
        <p:spPr>
          <a:xfrm flipH="1" rot="10800000">
            <a:off x="5204850" y="3609500"/>
            <a:ext cx="431400" cy="255900"/>
          </a:xfrm>
          <a:prstGeom prst="straightConnector1">
            <a:avLst/>
          </a:prstGeom>
          <a:noFill/>
          <a:ln cap="flat" cmpd="sng" w="9525">
            <a:solidFill>
              <a:srgbClr val="4C1130"/>
            </a:solidFill>
            <a:prstDash val="solid"/>
            <a:round/>
            <a:headEnd len="sm" w="sm" type="none"/>
            <a:tailEnd len="med" w="med" type="triangle"/>
          </a:ln>
        </p:spPr>
      </p:cxnSp>
      <p:cxnSp>
        <p:nvCxnSpPr>
          <p:cNvPr id="655" name="Google Shape;655;p69"/>
          <p:cNvCxnSpPr>
            <a:stCxn id="651" idx="3"/>
          </p:cNvCxnSpPr>
          <p:nvPr/>
        </p:nvCxnSpPr>
        <p:spPr>
          <a:xfrm flipH="1" rot="10800000">
            <a:off x="5204850" y="4677050"/>
            <a:ext cx="482700" cy="999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7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Cleaning Website Data</a:t>
            </a:r>
            <a:endParaRPr/>
          </a:p>
        </p:txBody>
      </p:sp>
      <p:pic>
        <p:nvPicPr>
          <p:cNvPr id="661" name="Google Shape;661;p70"/>
          <p:cNvPicPr preferRelativeResize="0"/>
          <p:nvPr/>
        </p:nvPicPr>
        <p:blipFill rotWithShape="1">
          <a:blip r:embed="rId3">
            <a:alphaModFix/>
          </a:blip>
          <a:srcRect b="0" l="0" r="0" t="0"/>
          <a:stretch/>
        </p:blipFill>
        <p:spPr>
          <a:xfrm>
            <a:off x="564988" y="2691913"/>
            <a:ext cx="3924300" cy="2181225"/>
          </a:xfrm>
          <a:prstGeom prst="rect">
            <a:avLst/>
          </a:prstGeom>
          <a:noFill/>
          <a:ln>
            <a:noFill/>
          </a:ln>
        </p:spPr>
      </p:pic>
      <p:pic>
        <p:nvPicPr>
          <p:cNvPr id="662" name="Google Shape;662;p70"/>
          <p:cNvPicPr preferRelativeResize="0"/>
          <p:nvPr/>
        </p:nvPicPr>
        <p:blipFill rotWithShape="1">
          <a:blip r:embed="rId4">
            <a:alphaModFix/>
          </a:blip>
          <a:srcRect b="0" l="0" r="0" t="0"/>
          <a:stretch/>
        </p:blipFill>
        <p:spPr>
          <a:xfrm>
            <a:off x="4923513" y="2867950"/>
            <a:ext cx="3655498" cy="2005200"/>
          </a:xfrm>
          <a:prstGeom prst="rect">
            <a:avLst/>
          </a:prstGeom>
          <a:noFill/>
          <a:ln>
            <a:noFill/>
          </a:ln>
        </p:spPr>
      </p:pic>
      <p:cxnSp>
        <p:nvCxnSpPr>
          <p:cNvPr id="663" name="Google Shape;663;p70"/>
          <p:cNvCxnSpPr/>
          <p:nvPr/>
        </p:nvCxnSpPr>
        <p:spPr>
          <a:xfrm>
            <a:off x="3353763" y="3808875"/>
            <a:ext cx="3347100" cy="82200"/>
          </a:xfrm>
          <a:prstGeom prst="straightConnector1">
            <a:avLst/>
          </a:prstGeom>
          <a:noFill/>
          <a:ln cap="flat" cmpd="sng" w="9525">
            <a:solidFill>
              <a:schemeClr val="dk2"/>
            </a:solidFill>
            <a:prstDash val="solid"/>
            <a:round/>
            <a:headEnd len="sm" w="sm" type="none"/>
            <a:tailEnd len="med" w="med" type="triangle"/>
          </a:ln>
        </p:spPr>
      </p:cxnSp>
      <p:sp>
        <p:nvSpPr>
          <p:cNvPr id="664" name="Google Shape;664;p70"/>
          <p:cNvSpPr txBox="1"/>
          <p:nvPr>
            <p:ph idx="1" type="body"/>
          </p:nvPr>
        </p:nvSpPr>
        <p:spPr>
          <a:xfrm>
            <a:off x="311700" y="1155775"/>
            <a:ext cx="8520600" cy="12222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Cleaning website data before importing it into the database is important because not all the given data will be written in the correct format or data type when it is first handed to you.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8" name="Shape 668"/>
        <p:cNvGrpSpPr/>
        <p:nvPr/>
      </p:nvGrpSpPr>
      <p:grpSpPr>
        <a:xfrm>
          <a:off x="0" y="0"/>
          <a:ext cx="0" cy="0"/>
          <a:chOff x="0" y="0"/>
          <a:chExt cx="0" cy="0"/>
        </a:xfrm>
      </p:grpSpPr>
      <p:sp>
        <p:nvSpPr>
          <p:cNvPr id="669" name="Google Shape;669;p7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Importing Data into Database</a:t>
            </a:r>
            <a:endParaRPr/>
          </a:p>
        </p:txBody>
      </p:sp>
      <p:sp>
        <p:nvSpPr>
          <p:cNvPr id="670" name="Google Shape;670;p71"/>
          <p:cNvSpPr txBox="1"/>
          <p:nvPr>
            <p:ph idx="1" type="body"/>
          </p:nvPr>
        </p:nvSpPr>
        <p:spPr>
          <a:xfrm>
            <a:off x="6211225" y="1090350"/>
            <a:ext cx="2621100" cy="3909300"/>
          </a:xfrm>
          <a:prstGeom prst="rect">
            <a:avLst/>
          </a:prstGeom>
          <a:noFill/>
          <a:ln cap="flat" cmpd="sng" w="9525">
            <a:solidFill>
              <a:srgbClr val="D5A6BD"/>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Before importing data into the database, I replaced all my foreign key columns (e.g. event dates, suburbs, etc.) into their respective ID’s so that they will be linked to the other tables. </a:t>
            </a:r>
            <a:endParaRPr/>
          </a:p>
        </p:txBody>
      </p:sp>
      <p:pic>
        <p:nvPicPr>
          <p:cNvPr id="671" name="Google Shape;671;p71"/>
          <p:cNvPicPr preferRelativeResize="0"/>
          <p:nvPr/>
        </p:nvPicPr>
        <p:blipFill rotWithShape="1">
          <a:blip r:embed="rId3">
            <a:alphaModFix/>
          </a:blip>
          <a:srcRect b="0" l="0" r="0" t="0"/>
          <a:stretch/>
        </p:blipFill>
        <p:spPr>
          <a:xfrm>
            <a:off x="311700" y="1090350"/>
            <a:ext cx="5773842" cy="39094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 name="Shape 99"/>
        <p:cNvGrpSpPr/>
        <p:nvPr/>
      </p:nvGrpSpPr>
      <p:grpSpPr>
        <a:xfrm>
          <a:off x="0" y="0"/>
          <a:ext cx="0" cy="0"/>
          <a:chOff x="0" y="0"/>
          <a:chExt cx="0" cy="0"/>
        </a:xfrm>
      </p:grpSpPr>
      <p:sp>
        <p:nvSpPr>
          <p:cNvPr id="100" name="Google Shape;100;p18"/>
          <p:cNvSpPr txBox="1"/>
          <p:nvPr>
            <p:ph type="title"/>
          </p:nvPr>
        </p:nvSpPr>
        <p:spPr>
          <a:xfrm>
            <a:off x="311700" y="11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Pakuranga Athletics Club -</a:t>
            </a:r>
            <a:r>
              <a:rPr lang="en"/>
              <a:t> Registration/Member Welcome Page</a:t>
            </a:r>
            <a:endParaRPr/>
          </a:p>
        </p:txBody>
      </p:sp>
      <p:pic>
        <p:nvPicPr>
          <p:cNvPr id="101" name="Google Shape;101;p18"/>
          <p:cNvPicPr preferRelativeResize="0"/>
          <p:nvPr/>
        </p:nvPicPr>
        <p:blipFill rotWithShape="1">
          <a:blip r:embed="rId3">
            <a:alphaModFix/>
          </a:blip>
          <a:srcRect b="2902" l="5855" r="8790" t="0"/>
          <a:stretch/>
        </p:blipFill>
        <p:spPr>
          <a:xfrm>
            <a:off x="3188050" y="688450"/>
            <a:ext cx="5785649" cy="4409625"/>
          </a:xfrm>
          <a:prstGeom prst="rect">
            <a:avLst/>
          </a:prstGeom>
          <a:noFill/>
          <a:ln>
            <a:noFill/>
          </a:ln>
        </p:spPr>
      </p:pic>
      <p:sp>
        <p:nvSpPr>
          <p:cNvPr id="102" name="Google Shape;102;p18"/>
          <p:cNvSpPr/>
          <p:nvPr/>
        </p:nvSpPr>
        <p:spPr>
          <a:xfrm>
            <a:off x="4507650" y="971550"/>
            <a:ext cx="3315300" cy="13059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18"/>
          <p:cNvSpPr/>
          <p:nvPr/>
        </p:nvSpPr>
        <p:spPr>
          <a:xfrm>
            <a:off x="8561150" y="2277450"/>
            <a:ext cx="412500" cy="294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8"/>
          <p:cNvSpPr/>
          <p:nvPr/>
        </p:nvSpPr>
        <p:spPr>
          <a:xfrm>
            <a:off x="3188050" y="2947325"/>
            <a:ext cx="5785500" cy="21507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18"/>
          <p:cNvSpPr txBox="1"/>
          <p:nvPr>
            <p:ph idx="1" type="body"/>
          </p:nvPr>
        </p:nvSpPr>
        <p:spPr>
          <a:xfrm>
            <a:off x="181675" y="971550"/>
            <a:ext cx="2906700" cy="13674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When the button is pressed, it redirects us to a different website with different layout. However, we still know it is the Pakuranga Athletic Club by the logo</a:t>
            </a:r>
            <a:endParaRPr sz="1400"/>
          </a:p>
        </p:txBody>
      </p:sp>
      <p:cxnSp>
        <p:nvCxnSpPr>
          <p:cNvPr id="106" name="Google Shape;106;p18"/>
          <p:cNvCxnSpPr>
            <a:stCxn id="105" idx="3"/>
            <a:endCxn id="102" idx="1"/>
          </p:cNvCxnSpPr>
          <p:nvPr/>
        </p:nvCxnSpPr>
        <p:spPr>
          <a:xfrm flipH="1" rot="10800000">
            <a:off x="3088375" y="1624350"/>
            <a:ext cx="1419300" cy="30900"/>
          </a:xfrm>
          <a:prstGeom prst="straightConnector1">
            <a:avLst/>
          </a:prstGeom>
          <a:noFill/>
          <a:ln cap="flat" cmpd="sng" w="19050">
            <a:solidFill>
              <a:srgbClr val="E06666"/>
            </a:solidFill>
            <a:prstDash val="solid"/>
            <a:round/>
            <a:headEnd len="sm" w="sm" type="none"/>
            <a:tailEnd len="med" w="med" type="stealth"/>
          </a:ln>
        </p:spPr>
      </p:cxnSp>
      <p:sp>
        <p:nvSpPr>
          <p:cNvPr id="107" name="Google Shape;107;p18"/>
          <p:cNvSpPr txBox="1"/>
          <p:nvPr>
            <p:ph idx="1" type="body"/>
          </p:nvPr>
        </p:nvSpPr>
        <p:spPr>
          <a:xfrm>
            <a:off x="181675" y="2475125"/>
            <a:ext cx="2906700" cy="8403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Login button is on the top-right corner in the header/navigation bar.</a:t>
            </a:r>
            <a:endParaRPr sz="1400"/>
          </a:p>
        </p:txBody>
      </p:sp>
      <p:cxnSp>
        <p:nvCxnSpPr>
          <p:cNvPr id="108" name="Google Shape;108;p18"/>
          <p:cNvCxnSpPr>
            <a:stCxn id="107" idx="3"/>
            <a:endCxn id="103" idx="1"/>
          </p:cNvCxnSpPr>
          <p:nvPr/>
        </p:nvCxnSpPr>
        <p:spPr>
          <a:xfrm flipH="1" rot="10800000">
            <a:off x="3088375" y="2424575"/>
            <a:ext cx="5472900" cy="470700"/>
          </a:xfrm>
          <a:prstGeom prst="straightConnector1">
            <a:avLst/>
          </a:prstGeom>
          <a:noFill/>
          <a:ln cap="flat" cmpd="sng" w="19050">
            <a:solidFill>
              <a:srgbClr val="E06666"/>
            </a:solidFill>
            <a:prstDash val="solid"/>
            <a:round/>
            <a:headEnd len="sm" w="sm" type="none"/>
            <a:tailEnd len="med" w="med" type="stealth"/>
          </a:ln>
        </p:spPr>
      </p:cxnSp>
      <p:sp>
        <p:nvSpPr>
          <p:cNvPr id="109" name="Google Shape;109;p18"/>
          <p:cNvSpPr txBox="1"/>
          <p:nvPr>
            <p:ph idx="1" type="body"/>
          </p:nvPr>
        </p:nvSpPr>
        <p:spPr>
          <a:xfrm>
            <a:off x="181675" y="3451600"/>
            <a:ext cx="2906700" cy="15510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0"/>
              </a:spcAft>
              <a:buSzPts val="1800"/>
              <a:buNone/>
            </a:pPr>
            <a:r>
              <a:rPr lang="en" sz="1400"/>
              <a:t>A welcome and a brief description of website. </a:t>
            </a:r>
            <a:endParaRPr sz="1400"/>
          </a:p>
          <a:p>
            <a:pPr indent="0" lvl="0" marL="0" rtl="0" algn="l">
              <a:lnSpc>
                <a:spcPct val="115000"/>
              </a:lnSpc>
              <a:spcBef>
                <a:spcPts val="1600"/>
              </a:spcBef>
              <a:spcAft>
                <a:spcPts val="1600"/>
              </a:spcAft>
              <a:buSzPts val="1800"/>
              <a:buNone/>
            </a:pPr>
            <a:r>
              <a:rPr lang="en" sz="1400"/>
              <a:t>It also contains instructions for different types of users: new, returning, etc.</a:t>
            </a:r>
            <a:endParaRPr sz="1400"/>
          </a:p>
        </p:txBody>
      </p:sp>
      <p:cxnSp>
        <p:nvCxnSpPr>
          <p:cNvPr id="110" name="Google Shape;110;p18"/>
          <p:cNvCxnSpPr>
            <a:stCxn id="109" idx="3"/>
          </p:cNvCxnSpPr>
          <p:nvPr/>
        </p:nvCxnSpPr>
        <p:spPr>
          <a:xfrm flipH="1" rot="10800000">
            <a:off x="3088375" y="3855700"/>
            <a:ext cx="318000" cy="371400"/>
          </a:xfrm>
          <a:prstGeom prst="straightConnector1">
            <a:avLst/>
          </a:prstGeom>
          <a:noFill/>
          <a:ln cap="flat" cmpd="sng" w="19050">
            <a:solidFill>
              <a:srgbClr val="E06666"/>
            </a:solidFill>
            <a:prstDash val="solid"/>
            <a:round/>
            <a:headEnd len="sm" w="sm" type="none"/>
            <a:tailEnd len="med" w="med" type="stealth"/>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72"/>
          <p:cNvSpPr txBox="1"/>
          <p:nvPr>
            <p:ph type="title"/>
          </p:nvPr>
        </p:nvSpPr>
        <p:spPr>
          <a:xfrm>
            <a:off x="265500" y="1081675"/>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Website - Testing</a:t>
            </a:r>
            <a:endParaRPr/>
          </a:p>
        </p:txBody>
      </p:sp>
      <p:sp>
        <p:nvSpPr>
          <p:cNvPr id="677" name="Google Shape;677;p72"/>
          <p:cNvSpPr txBox="1"/>
          <p:nvPr>
            <p:ph idx="1" type="subTitle"/>
          </p:nvPr>
        </p:nvSpPr>
        <p:spPr>
          <a:xfrm>
            <a:off x="265500" y="2921401"/>
            <a:ext cx="4045200" cy="13455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t/>
            </a:r>
            <a:endParaRPr/>
          </a:p>
        </p:txBody>
      </p:sp>
      <p:sp>
        <p:nvSpPr>
          <p:cNvPr id="678" name="Google Shape;678;p7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SzPts val="1800"/>
              <a:buNone/>
            </a:pPr>
            <a:r>
              <a:rPr b="1" lang="en"/>
              <a:t>Importance of Testing Website</a:t>
            </a:r>
            <a:endParaRPr b="1"/>
          </a:p>
          <a:p>
            <a:pPr indent="0" lvl="0" marL="0" rtl="0" algn="just">
              <a:lnSpc>
                <a:spcPct val="115000"/>
              </a:lnSpc>
              <a:spcBef>
                <a:spcPts val="1600"/>
              </a:spcBef>
              <a:spcAft>
                <a:spcPts val="1600"/>
              </a:spcAft>
              <a:buSzPts val="1800"/>
              <a:buNone/>
            </a:pPr>
            <a:r>
              <a:rPr lang="en"/>
              <a:t>Testing the website during and after coding then improving based on the test results and feedback is important to ensure the website is functioning as it is supposed to.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2" name="Shape 682"/>
        <p:cNvGrpSpPr/>
        <p:nvPr/>
      </p:nvGrpSpPr>
      <p:grpSpPr>
        <a:xfrm>
          <a:off x="0" y="0"/>
          <a:ext cx="0" cy="0"/>
          <a:chOff x="0" y="0"/>
          <a:chExt cx="0" cy="0"/>
        </a:xfrm>
      </p:grpSpPr>
      <p:sp>
        <p:nvSpPr>
          <p:cNvPr id="683" name="Google Shape;683;p73"/>
          <p:cNvSpPr txBox="1"/>
          <p:nvPr>
            <p:ph type="title"/>
          </p:nvPr>
        </p:nvSpPr>
        <p:spPr>
          <a:xfrm>
            <a:off x="41075" y="-35100"/>
            <a:ext cx="6616200" cy="5031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Images from Pexels.com for my Slideshow (all free to use)</a:t>
            </a:r>
            <a:endParaRPr sz="2400"/>
          </a:p>
        </p:txBody>
      </p:sp>
      <p:pic>
        <p:nvPicPr>
          <p:cNvPr id="684" name="Google Shape;684;p73"/>
          <p:cNvPicPr preferRelativeResize="0"/>
          <p:nvPr/>
        </p:nvPicPr>
        <p:blipFill rotWithShape="1">
          <a:blip r:embed="rId3">
            <a:alphaModFix/>
          </a:blip>
          <a:srcRect b="0" l="0" r="0" t="0"/>
          <a:stretch/>
        </p:blipFill>
        <p:spPr>
          <a:xfrm>
            <a:off x="748625" y="480842"/>
            <a:ext cx="2995606" cy="1996555"/>
          </a:xfrm>
          <a:prstGeom prst="rect">
            <a:avLst/>
          </a:prstGeom>
          <a:noFill/>
          <a:ln>
            <a:noFill/>
          </a:ln>
        </p:spPr>
      </p:pic>
      <p:pic>
        <p:nvPicPr>
          <p:cNvPr id="685" name="Google Shape;685;p73"/>
          <p:cNvPicPr preferRelativeResize="0"/>
          <p:nvPr/>
        </p:nvPicPr>
        <p:blipFill rotWithShape="1">
          <a:blip r:embed="rId4">
            <a:alphaModFix/>
          </a:blip>
          <a:srcRect b="0" l="0" r="0" t="0"/>
          <a:stretch/>
        </p:blipFill>
        <p:spPr>
          <a:xfrm>
            <a:off x="6735625" y="109425"/>
            <a:ext cx="1659750" cy="2547623"/>
          </a:xfrm>
          <a:prstGeom prst="rect">
            <a:avLst/>
          </a:prstGeom>
          <a:noFill/>
          <a:ln>
            <a:noFill/>
          </a:ln>
        </p:spPr>
      </p:pic>
      <p:pic>
        <p:nvPicPr>
          <p:cNvPr id="686" name="Google Shape;686;p73"/>
          <p:cNvPicPr preferRelativeResize="0"/>
          <p:nvPr/>
        </p:nvPicPr>
        <p:blipFill rotWithShape="1">
          <a:blip r:embed="rId5">
            <a:alphaModFix/>
          </a:blip>
          <a:srcRect b="0" l="0" r="0" t="0"/>
          <a:stretch/>
        </p:blipFill>
        <p:spPr>
          <a:xfrm>
            <a:off x="748638" y="2611230"/>
            <a:ext cx="2995606" cy="1996555"/>
          </a:xfrm>
          <a:prstGeom prst="rect">
            <a:avLst/>
          </a:prstGeom>
          <a:noFill/>
          <a:ln>
            <a:noFill/>
          </a:ln>
        </p:spPr>
      </p:pic>
      <p:sp>
        <p:nvSpPr>
          <p:cNvPr id="687" name="Google Shape;687;p73"/>
          <p:cNvSpPr txBox="1"/>
          <p:nvPr/>
        </p:nvSpPr>
        <p:spPr>
          <a:xfrm>
            <a:off x="748663" y="4607784"/>
            <a:ext cx="2995500" cy="426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6"/>
              </a:rPr>
              <a:t>https://www.pexels.com/photo/club-course-equipment-exercise-424732/</a:t>
            </a:r>
            <a:r>
              <a:rPr b="0" i="0" lang="en" sz="900" u="none" cap="none" strike="noStrike">
                <a:solidFill>
                  <a:srgbClr val="000000"/>
                </a:solidFill>
                <a:latin typeface="Josefin Sans"/>
                <a:ea typeface="Josefin Sans"/>
                <a:cs typeface="Josefin Sans"/>
                <a:sym typeface="Josefin Sans"/>
              </a:rPr>
              <a:t> </a:t>
            </a:r>
            <a:endParaRPr b="0" i="0" sz="900" u="none" cap="none" strike="noStrike">
              <a:solidFill>
                <a:srgbClr val="000000"/>
              </a:solidFill>
              <a:latin typeface="Josefin Sans"/>
              <a:ea typeface="Josefin Sans"/>
              <a:cs typeface="Josefin Sans"/>
              <a:sym typeface="Josefin Sans"/>
            </a:endParaRPr>
          </a:p>
        </p:txBody>
      </p:sp>
      <p:sp>
        <p:nvSpPr>
          <p:cNvPr id="688" name="Google Shape;688;p73"/>
          <p:cNvSpPr txBox="1"/>
          <p:nvPr/>
        </p:nvSpPr>
        <p:spPr>
          <a:xfrm>
            <a:off x="6735708" y="2142027"/>
            <a:ext cx="1659600" cy="515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7"/>
              </a:rPr>
              <a:t>https://www.pexels.com/photo/activity-adult-alone-athlete-424762/</a:t>
            </a:r>
            <a:r>
              <a:rPr b="0" i="0" lang="en" sz="900" u="none" cap="none" strike="noStrike">
                <a:solidFill>
                  <a:srgbClr val="000000"/>
                </a:solidFill>
                <a:latin typeface="Josefin Sans"/>
                <a:ea typeface="Josefin Sans"/>
                <a:cs typeface="Josefin Sans"/>
                <a:sym typeface="Josefin Sans"/>
              </a:rPr>
              <a:t> </a:t>
            </a:r>
            <a:endParaRPr b="0" i="0" sz="900" u="none" cap="none" strike="noStrike">
              <a:solidFill>
                <a:srgbClr val="000000"/>
              </a:solidFill>
              <a:latin typeface="Josefin Sans"/>
              <a:ea typeface="Josefin Sans"/>
              <a:cs typeface="Josefin Sans"/>
              <a:sym typeface="Josefin Sans"/>
            </a:endParaRPr>
          </a:p>
        </p:txBody>
      </p:sp>
      <p:sp>
        <p:nvSpPr>
          <p:cNvPr id="689" name="Google Shape;689;p73"/>
          <p:cNvSpPr/>
          <p:nvPr/>
        </p:nvSpPr>
        <p:spPr>
          <a:xfrm>
            <a:off x="3822656" y="2627217"/>
            <a:ext cx="2834500" cy="1889195"/>
          </a:xfrm>
          <a:prstGeom prst="rect">
            <a:avLst/>
          </a:prstGeom>
          <a:noFill/>
          <a:ln>
            <a:noFill/>
          </a:ln>
        </p:spPr>
      </p:sp>
      <p:sp>
        <p:nvSpPr>
          <p:cNvPr id="690" name="Google Shape;690;p73"/>
          <p:cNvSpPr txBox="1"/>
          <p:nvPr/>
        </p:nvSpPr>
        <p:spPr>
          <a:xfrm>
            <a:off x="3822650" y="4607675"/>
            <a:ext cx="2834700" cy="426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8"/>
              </a:rPr>
              <a:t>https://www.pexels.com/photo/time-lapse-photo-of-man-riding-on-bicycle-733748/</a:t>
            </a:r>
            <a:r>
              <a:rPr b="0" i="0" lang="en" sz="900" u="none" cap="none" strike="noStrike">
                <a:solidFill>
                  <a:srgbClr val="000000"/>
                </a:solidFill>
                <a:latin typeface="Josefin Sans"/>
                <a:ea typeface="Josefin Sans"/>
                <a:cs typeface="Josefin Sans"/>
                <a:sym typeface="Josefin Sans"/>
              </a:rPr>
              <a:t> </a:t>
            </a:r>
            <a:endParaRPr b="0" i="0" sz="900" u="none" cap="none" strike="noStrike">
              <a:solidFill>
                <a:srgbClr val="000000"/>
              </a:solidFill>
              <a:latin typeface="Josefin Sans"/>
              <a:ea typeface="Josefin Sans"/>
              <a:cs typeface="Josefin Sans"/>
              <a:sym typeface="Josefin Sans"/>
            </a:endParaRPr>
          </a:p>
        </p:txBody>
      </p:sp>
      <p:pic>
        <p:nvPicPr>
          <p:cNvPr id="691" name="Google Shape;691;p73"/>
          <p:cNvPicPr preferRelativeResize="0"/>
          <p:nvPr/>
        </p:nvPicPr>
        <p:blipFill rotWithShape="1">
          <a:blip r:embed="rId9">
            <a:alphaModFix/>
          </a:blip>
          <a:srcRect b="-13849" l="0" r="0" t="13850"/>
          <a:stretch/>
        </p:blipFill>
        <p:spPr>
          <a:xfrm>
            <a:off x="6735702" y="2720110"/>
            <a:ext cx="1659601" cy="2123661"/>
          </a:xfrm>
          <a:prstGeom prst="rect">
            <a:avLst/>
          </a:prstGeom>
          <a:noFill/>
          <a:ln>
            <a:noFill/>
          </a:ln>
        </p:spPr>
      </p:pic>
      <p:sp>
        <p:nvSpPr>
          <p:cNvPr id="692" name="Google Shape;692;p73"/>
          <p:cNvSpPr txBox="1"/>
          <p:nvPr/>
        </p:nvSpPr>
        <p:spPr>
          <a:xfrm>
            <a:off x="6735708" y="4519053"/>
            <a:ext cx="1659600" cy="5151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10"/>
              </a:rPr>
              <a:t>https://www.pexels.com/photo/track-and-fields-2079612/</a:t>
            </a:r>
            <a:r>
              <a:rPr b="0" i="0" lang="en" sz="900" u="none" cap="none" strike="noStrike">
                <a:solidFill>
                  <a:srgbClr val="000000"/>
                </a:solidFill>
                <a:latin typeface="Josefin Sans"/>
                <a:ea typeface="Josefin Sans"/>
                <a:cs typeface="Josefin Sans"/>
                <a:sym typeface="Josefin Sans"/>
              </a:rPr>
              <a:t> </a:t>
            </a:r>
            <a:endParaRPr b="0" i="0" sz="900" u="none" cap="none" strike="noStrike">
              <a:solidFill>
                <a:srgbClr val="000000"/>
              </a:solidFill>
              <a:latin typeface="Josefin Sans"/>
              <a:ea typeface="Josefin Sans"/>
              <a:cs typeface="Josefin Sans"/>
              <a:sym typeface="Josefin Sans"/>
            </a:endParaRPr>
          </a:p>
        </p:txBody>
      </p:sp>
      <p:pic>
        <p:nvPicPr>
          <p:cNvPr id="693" name="Google Shape;693;p73"/>
          <p:cNvPicPr preferRelativeResize="0"/>
          <p:nvPr/>
        </p:nvPicPr>
        <p:blipFill rotWithShape="1">
          <a:blip r:embed="rId11">
            <a:alphaModFix/>
          </a:blip>
          <a:srcRect b="0" l="0" r="0" t="0"/>
          <a:stretch/>
        </p:blipFill>
        <p:spPr>
          <a:xfrm>
            <a:off x="3822656" y="468076"/>
            <a:ext cx="2834546" cy="1889195"/>
          </a:xfrm>
          <a:prstGeom prst="rect">
            <a:avLst/>
          </a:prstGeom>
          <a:noFill/>
          <a:ln>
            <a:noFill/>
          </a:ln>
        </p:spPr>
      </p:pic>
      <p:sp>
        <p:nvSpPr>
          <p:cNvPr id="694" name="Google Shape;694;p73"/>
          <p:cNvSpPr txBox="1"/>
          <p:nvPr/>
        </p:nvSpPr>
        <p:spPr>
          <a:xfrm>
            <a:off x="3822700" y="2160475"/>
            <a:ext cx="2834400" cy="4782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12"/>
              </a:rPr>
              <a:t>https://www.pexels.com/photo/people-doing-marathon-618612/</a:t>
            </a:r>
            <a:r>
              <a:rPr b="0" i="0" lang="en" sz="900" u="none" cap="none" strike="noStrike">
                <a:solidFill>
                  <a:srgbClr val="000000"/>
                </a:solidFill>
                <a:latin typeface="Josefin Sans"/>
                <a:ea typeface="Josefin Sans"/>
                <a:cs typeface="Josefin Sans"/>
                <a:sym typeface="Josefin Sans"/>
              </a:rPr>
              <a:t> </a:t>
            </a:r>
            <a:endParaRPr b="0" i="0" sz="900" u="none" cap="none" strike="noStrike">
              <a:solidFill>
                <a:srgbClr val="000000"/>
              </a:solidFill>
              <a:latin typeface="Josefin Sans"/>
              <a:ea typeface="Josefin Sans"/>
              <a:cs typeface="Josefin Sans"/>
              <a:sym typeface="Josefin Sans"/>
            </a:endParaRPr>
          </a:p>
        </p:txBody>
      </p:sp>
      <p:sp>
        <p:nvSpPr>
          <p:cNvPr id="695" name="Google Shape;695;p73"/>
          <p:cNvSpPr txBox="1"/>
          <p:nvPr/>
        </p:nvSpPr>
        <p:spPr>
          <a:xfrm>
            <a:off x="748726" y="2186417"/>
            <a:ext cx="2995500" cy="426300"/>
          </a:xfrm>
          <a:prstGeom prst="rect">
            <a:avLst/>
          </a:prstGeom>
          <a:solidFill>
            <a:schemeClr val="lt1"/>
          </a:solidFill>
          <a:ln cap="flat" cmpd="sng" w="9525">
            <a:solidFill>
              <a:srgbClr val="00000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900"/>
              <a:buFont typeface="Arial"/>
              <a:buNone/>
            </a:pPr>
            <a:r>
              <a:rPr b="0" i="0" lang="en" sz="900" u="sng" cap="none" strike="noStrike">
                <a:solidFill>
                  <a:schemeClr val="hlink"/>
                </a:solidFill>
                <a:latin typeface="Josefin Sans"/>
                <a:ea typeface="Josefin Sans"/>
                <a:cs typeface="Josefin Sans"/>
                <a:sym typeface="Josefin Sans"/>
                <a:hlinkClick r:id="rId13"/>
              </a:rPr>
              <a:t>https://www.pexels.com/photo/active-activity-adults-athlete-424725/</a:t>
            </a:r>
            <a:endParaRPr b="0" i="0" sz="900" u="none" cap="none" strike="noStrike">
              <a:solidFill>
                <a:srgbClr val="000000"/>
              </a:solidFill>
              <a:latin typeface="Josefin Sans"/>
              <a:ea typeface="Josefin Sans"/>
              <a:cs typeface="Josefin Sans"/>
              <a:sym typeface="Josefi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9" name="Shape 699"/>
        <p:cNvGrpSpPr/>
        <p:nvPr/>
      </p:nvGrpSpPr>
      <p:grpSpPr>
        <a:xfrm>
          <a:off x="0" y="0"/>
          <a:ext cx="0" cy="0"/>
          <a:chOff x="0" y="0"/>
          <a:chExt cx="0" cy="0"/>
        </a:xfrm>
      </p:grpSpPr>
      <p:sp>
        <p:nvSpPr>
          <p:cNvPr id="700" name="Google Shape;700;p74"/>
          <p:cNvSpPr txBox="1"/>
          <p:nvPr>
            <p:ph type="title"/>
          </p:nvPr>
        </p:nvSpPr>
        <p:spPr>
          <a:xfrm>
            <a:off x="256650" y="157575"/>
            <a:ext cx="8575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Resizing &amp; Optimising Images</a:t>
            </a:r>
            <a:endParaRPr/>
          </a:p>
        </p:txBody>
      </p:sp>
      <p:sp>
        <p:nvSpPr>
          <p:cNvPr id="701" name="Google Shape;701;p74"/>
          <p:cNvSpPr txBox="1"/>
          <p:nvPr>
            <p:ph idx="1" type="body"/>
          </p:nvPr>
        </p:nvSpPr>
        <p:spPr>
          <a:xfrm>
            <a:off x="190050" y="807138"/>
            <a:ext cx="8763900" cy="8613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Since the images I picked out vary in size and orientation, I decided to resize all my images to fit my slideshow on my homepage on Photoshop so that it would look better on my website and would be easier to style later on. </a:t>
            </a:r>
            <a:endParaRPr sz="1400"/>
          </a:p>
        </p:txBody>
      </p:sp>
      <p:pic>
        <p:nvPicPr>
          <p:cNvPr id="702" name="Google Shape;702;p74"/>
          <p:cNvPicPr preferRelativeResize="0"/>
          <p:nvPr/>
        </p:nvPicPr>
        <p:blipFill rotWithShape="1">
          <a:blip r:embed="rId3">
            <a:alphaModFix/>
          </a:blip>
          <a:srcRect b="0" l="0" r="0" t="0"/>
          <a:stretch/>
        </p:blipFill>
        <p:spPr>
          <a:xfrm>
            <a:off x="2248383" y="1766324"/>
            <a:ext cx="3210580" cy="2734950"/>
          </a:xfrm>
          <a:prstGeom prst="rect">
            <a:avLst/>
          </a:prstGeom>
          <a:noFill/>
          <a:ln>
            <a:noFill/>
          </a:ln>
        </p:spPr>
      </p:pic>
      <p:pic>
        <p:nvPicPr>
          <p:cNvPr id="703" name="Google Shape;703;p74"/>
          <p:cNvPicPr preferRelativeResize="0"/>
          <p:nvPr/>
        </p:nvPicPr>
        <p:blipFill rotWithShape="1">
          <a:blip r:embed="rId4">
            <a:alphaModFix/>
          </a:blip>
          <a:srcRect b="0" l="0" r="0" t="0"/>
          <a:stretch/>
        </p:blipFill>
        <p:spPr>
          <a:xfrm>
            <a:off x="190063" y="1745301"/>
            <a:ext cx="1983751" cy="2734950"/>
          </a:xfrm>
          <a:prstGeom prst="rect">
            <a:avLst/>
          </a:prstGeom>
          <a:noFill/>
          <a:ln>
            <a:noFill/>
          </a:ln>
        </p:spPr>
      </p:pic>
      <p:pic>
        <p:nvPicPr>
          <p:cNvPr id="704" name="Google Shape;704;p74"/>
          <p:cNvPicPr preferRelativeResize="0"/>
          <p:nvPr/>
        </p:nvPicPr>
        <p:blipFill rotWithShape="1">
          <a:blip r:embed="rId5">
            <a:alphaModFix/>
          </a:blip>
          <a:srcRect b="0" l="0" r="0" t="0"/>
          <a:stretch/>
        </p:blipFill>
        <p:spPr>
          <a:xfrm>
            <a:off x="5533544" y="1766351"/>
            <a:ext cx="3420406" cy="1516244"/>
          </a:xfrm>
          <a:prstGeom prst="rect">
            <a:avLst/>
          </a:prstGeom>
          <a:noFill/>
          <a:ln>
            <a:noFill/>
          </a:ln>
        </p:spPr>
      </p:pic>
      <p:cxnSp>
        <p:nvCxnSpPr>
          <p:cNvPr id="705" name="Google Shape;705;p74"/>
          <p:cNvCxnSpPr/>
          <p:nvPr/>
        </p:nvCxnSpPr>
        <p:spPr>
          <a:xfrm>
            <a:off x="1834950" y="2655225"/>
            <a:ext cx="780300" cy="3900"/>
          </a:xfrm>
          <a:prstGeom prst="straightConnector1">
            <a:avLst/>
          </a:prstGeom>
          <a:noFill/>
          <a:ln cap="flat" cmpd="sng" w="19050">
            <a:solidFill>
              <a:srgbClr val="4C1130"/>
            </a:solidFill>
            <a:prstDash val="solid"/>
            <a:round/>
            <a:headEnd len="sm" w="sm" type="none"/>
            <a:tailEnd len="med" w="med" type="triangle"/>
          </a:ln>
        </p:spPr>
      </p:cxnSp>
      <p:pic>
        <p:nvPicPr>
          <p:cNvPr id="706" name="Google Shape;706;p74"/>
          <p:cNvPicPr preferRelativeResize="0"/>
          <p:nvPr/>
        </p:nvPicPr>
        <p:blipFill rotWithShape="1">
          <a:blip r:embed="rId6">
            <a:alphaModFix/>
          </a:blip>
          <a:srcRect b="0" l="0" r="0" t="0"/>
          <a:stretch/>
        </p:blipFill>
        <p:spPr>
          <a:xfrm>
            <a:off x="5533538" y="3323771"/>
            <a:ext cx="3350275" cy="1177500"/>
          </a:xfrm>
          <a:prstGeom prst="rect">
            <a:avLst/>
          </a:prstGeom>
          <a:noFill/>
          <a:ln>
            <a:noFill/>
          </a:ln>
        </p:spPr>
      </p:pic>
      <p:cxnSp>
        <p:nvCxnSpPr>
          <p:cNvPr id="707" name="Google Shape;707;p74"/>
          <p:cNvCxnSpPr/>
          <p:nvPr/>
        </p:nvCxnSpPr>
        <p:spPr>
          <a:xfrm>
            <a:off x="5046750" y="2655225"/>
            <a:ext cx="780300" cy="3900"/>
          </a:xfrm>
          <a:prstGeom prst="straightConnector1">
            <a:avLst/>
          </a:prstGeom>
          <a:noFill/>
          <a:ln cap="flat" cmpd="sng" w="19050">
            <a:solidFill>
              <a:srgbClr val="4C1130"/>
            </a:solidFill>
            <a:prstDash val="solid"/>
            <a:round/>
            <a:headEnd len="sm" w="sm" type="none"/>
            <a:tailEnd len="med" w="med" type="triangle"/>
          </a:ln>
        </p:spPr>
      </p:cxnSp>
      <p:cxnSp>
        <p:nvCxnSpPr>
          <p:cNvPr id="708" name="Google Shape;708;p74"/>
          <p:cNvCxnSpPr/>
          <p:nvPr/>
        </p:nvCxnSpPr>
        <p:spPr>
          <a:xfrm>
            <a:off x="7129250" y="2870825"/>
            <a:ext cx="16200" cy="849000"/>
          </a:xfrm>
          <a:prstGeom prst="straightConnector1">
            <a:avLst/>
          </a:prstGeom>
          <a:noFill/>
          <a:ln cap="flat" cmpd="sng" w="19050">
            <a:solidFill>
              <a:srgbClr val="4C1130"/>
            </a:solidFill>
            <a:prstDash val="solid"/>
            <a:round/>
            <a:headEnd len="sm" w="sm" type="none"/>
            <a:tailEnd len="med" w="med" type="triangle"/>
          </a:ln>
        </p:spPr>
      </p:cxnSp>
      <p:sp>
        <p:nvSpPr>
          <p:cNvPr id="709" name="Google Shape;709;p74"/>
          <p:cNvSpPr txBox="1"/>
          <p:nvPr>
            <p:ph idx="1" type="body"/>
          </p:nvPr>
        </p:nvSpPr>
        <p:spPr>
          <a:xfrm>
            <a:off x="190050" y="4502500"/>
            <a:ext cx="8763900" cy="5727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final image is then ‘Saved to Web’ on Photoshop to make sure the image is optimised for web to reduce loading times. This is so that users won’t have to wait for such a long time for the images to load.</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3" name="Shape 713"/>
        <p:cNvGrpSpPr/>
        <p:nvPr/>
      </p:nvGrpSpPr>
      <p:grpSpPr>
        <a:xfrm>
          <a:off x="0" y="0"/>
          <a:ext cx="0" cy="0"/>
          <a:chOff x="0" y="0"/>
          <a:chExt cx="0" cy="0"/>
        </a:xfrm>
      </p:grpSpPr>
      <p:sp>
        <p:nvSpPr>
          <p:cNvPr id="714" name="Google Shape;714;p75"/>
          <p:cNvSpPr txBox="1"/>
          <p:nvPr>
            <p:ph type="title"/>
          </p:nvPr>
        </p:nvSpPr>
        <p:spPr>
          <a:xfrm>
            <a:off x="137150" y="714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Testing Login System</a:t>
            </a:r>
            <a:endParaRPr/>
          </a:p>
        </p:txBody>
      </p:sp>
      <p:sp>
        <p:nvSpPr>
          <p:cNvPr id="715" name="Google Shape;715;p75"/>
          <p:cNvSpPr txBox="1"/>
          <p:nvPr>
            <p:ph idx="1" type="body"/>
          </p:nvPr>
        </p:nvSpPr>
        <p:spPr>
          <a:xfrm>
            <a:off x="6139350" y="3260400"/>
            <a:ext cx="2877900" cy="1805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en" sz="1000"/>
              <a:t>Tested:</a:t>
            </a:r>
            <a:endParaRPr sz="1000"/>
          </a:p>
          <a:p>
            <a:pPr indent="-292100" lvl="0" marL="457200" rtl="0" algn="l">
              <a:lnSpc>
                <a:spcPct val="100000"/>
              </a:lnSpc>
              <a:spcBef>
                <a:spcPts val="1600"/>
              </a:spcBef>
              <a:spcAft>
                <a:spcPts val="0"/>
              </a:spcAft>
              <a:buSzPts val="1000"/>
              <a:buChar char="-"/>
            </a:pPr>
            <a:r>
              <a:rPr lang="en" sz="1000"/>
              <a:t>Correct username, correct password = logged in</a:t>
            </a:r>
            <a:endParaRPr sz="1000"/>
          </a:p>
          <a:p>
            <a:pPr indent="-292100" lvl="0" marL="457200" rtl="0" algn="l">
              <a:lnSpc>
                <a:spcPct val="115000"/>
              </a:lnSpc>
              <a:spcBef>
                <a:spcPts val="0"/>
              </a:spcBef>
              <a:spcAft>
                <a:spcPts val="0"/>
              </a:spcAft>
              <a:buSzPts val="1000"/>
              <a:buChar char="-"/>
            </a:pPr>
            <a:r>
              <a:rPr lang="en" sz="1000"/>
              <a:t>Correct username, wrong password = not logged in</a:t>
            </a:r>
            <a:endParaRPr sz="1000"/>
          </a:p>
          <a:p>
            <a:pPr indent="-292100" lvl="0" marL="457200" rtl="0" algn="l">
              <a:lnSpc>
                <a:spcPct val="115000"/>
              </a:lnSpc>
              <a:spcBef>
                <a:spcPts val="0"/>
              </a:spcBef>
              <a:spcAft>
                <a:spcPts val="0"/>
              </a:spcAft>
              <a:buSzPts val="1000"/>
              <a:buChar char="-"/>
            </a:pPr>
            <a:r>
              <a:rPr lang="en" sz="1000"/>
              <a:t>Wrong username, correct password = not logged in</a:t>
            </a:r>
            <a:endParaRPr sz="1000"/>
          </a:p>
          <a:p>
            <a:pPr indent="-292100" lvl="0" marL="457200" rtl="0" algn="l">
              <a:lnSpc>
                <a:spcPct val="115000"/>
              </a:lnSpc>
              <a:spcBef>
                <a:spcPts val="0"/>
              </a:spcBef>
              <a:spcAft>
                <a:spcPts val="0"/>
              </a:spcAft>
              <a:buSzPts val="1000"/>
              <a:buChar char="-"/>
            </a:pPr>
            <a:r>
              <a:rPr lang="en" sz="1000"/>
              <a:t>Wrong username and password = not logged in</a:t>
            </a:r>
            <a:endParaRPr sz="1000"/>
          </a:p>
        </p:txBody>
      </p:sp>
      <p:pic>
        <p:nvPicPr>
          <p:cNvPr id="716" name="Google Shape;716;p75"/>
          <p:cNvPicPr preferRelativeResize="0"/>
          <p:nvPr/>
        </p:nvPicPr>
        <p:blipFill rotWithShape="1">
          <a:blip r:embed="rId3">
            <a:alphaModFix/>
          </a:blip>
          <a:srcRect b="0" l="0" r="0" t="0"/>
          <a:stretch/>
        </p:blipFill>
        <p:spPr>
          <a:xfrm>
            <a:off x="88723" y="1019713"/>
            <a:ext cx="3117300" cy="2089175"/>
          </a:xfrm>
          <a:prstGeom prst="rect">
            <a:avLst/>
          </a:prstGeom>
          <a:noFill/>
          <a:ln>
            <a:noFill/>
          </a:ln>
        </p:spPr>
      </p:pic>
      <p:pic>
        <p:nvPicPr>
          <p:cNvPr id="717" name="Google Shape;717;p75"/>
          <p:cNvPicPr preferRelativeResize="0"/>
          <p:nvPr/>
        </p:nvPicPr>
        <p:blipFill rotWithShape="1">
          <a:blip r:embed="rId4">
            <a:alphaModFix/>
          </a:blip>
          <a:srcRect b="0" l="0" r="46526" t="85659"/>
          <a:stretch/>
        </p:blipFill>
        <p:spPr>
          <a:xfrm>
            <a:off x="3309225" y="1003100"/>
            <a:ext cx="2152525" cy="737600"/>
          </a:xfrm>
          <a:prstGeom prst="rect">
            <a:avLst/>
          </a:prstGeom>
          <a:noFill/>
          <a:ln>
            <a:noFill/>
          </a:ln>
        </p:spPr>
      </p:pic>
      <p:pic>
        <p:nvPicPr>
          <p:cNvPr id="718" name="Google Shape;718;p75"/>
          <p:cNvPicPr preferRelativeResize="0"/>
          <p:nvPr/>
        </p:nvPicPr>
        <p:blipFill rotWithShape="1">
          <a:blip r:embed="rId5">
            <a:alphaModFix/>
          </a:blip>
          <a:srcRect b="0" l="0" r="0" t="0"/>
          <a:stretch/>
        </p:blipFill>
        <p:spPr>
          <a:xfrm>
            <a:off x="88734" y="3399797"/>
            <a:ext cx="2295433" cy="1596525"/>
          </a:xfrm>
          <a:prstGeom prst="rect">
            <a:avLst/>
          </a:prstGeom>
          <a:noFill/>
          <a:ln>
            <a:noFill/>
          </a:ln>
        </p:spPr>
      </p:pic>
      <p:pic>
        <p:nvPicPr>
          <p:cNvPr id="719" name="Google Shape;719;p75"/>
          <p:cNvPicPr preferRelativeResize="0"/>
          <p:nvPr/>
        </p:nvPicPr>
        <p:blipFill rotWithShape="1">
          <a:blip r:embed="rId6">
            <a:alphaModFix/>
          </a:blip>
          <a:srcRect b="0" l="0" r="0" t="18672"/>
          <a:stretch/>
        </p:blipFill>
        <p:spPr>
          <a:xfrm>
            <a:off x="2559250" y="3282697"/>
            <a:ext cx="1377575" cy="521100"/>
          </a:xfrm>
          <a:prstGeom prst="rect">
            <a:avLst/>
          </a:prstGeom>
          <a:noFill/>
          <a:ln>
            <a:noFill/>
          </a:ln>
        </p:spPr>
      </p:pic>
      <p:pic>
        <p:nvPicPr>
          <p:cNvPr id="720" name="Google Shape;720;p75"/>
          <p:cNvPicPr preferRelativeResize="0"/>
          <p:nvPr/>
        </p:nvPicPr>
        <p:blipFill rotWithShape="1">
          <a:blip r:embed="rId7">
            <a:alphaModFix/>
          </a:blip>
          <a:srcRect b="17965" l="0" r="2902" t="0"/>
          <a:stretch/>
        </p:blipFill>
        <p:spPr>
          <a:xfrm>
            <a:off x="3254450" y="71450"/>
            <a:ext cx="4568600" cy="640725"/>
          </a:xfrm>
          <a:prstGeom prst="rect">
            <a:avLst/>
          </a:prstGeom>
          <a:noFill/>
          <a:ln>
            <a:noFill/>
          </a:ln>
        </p:spPr>
      </p:pic>
      <p:pic>
        <p:nvPicPr>
          <p:cNvPr id="721" name="Google Shape;721;p75"/>
          <p:cNvPicPr preferRelativeResize="0"/>
          <p:nvPr/>
        </p:nvPicPr>
        <p:blipFill rotWithShape="1">
          <a:blip r:embed="rId8">
            <a:alphaModFix/>
          </a:blip>
          <a:srcRect b="0" l="0" r="0" t="0"/>
          <a:stretch/>
        </p:blipFill>
        <p:spPr>
          <a:xfrm>
            <a:off x="2559247" y="3625672"/>
            <a:ext cx="3452377" cy="1440300"/>
          </a:xfrm>
          <a:prstGeom prst="rect">
            <a:avLst/>
          </a:prstGeom>
          <a:noFill/>
          <a:ln>
            <a:noFill/>
          </a:ln>
        </p:spPr>
      </p:pic>
      <p:pic>
        <p:nvPicPr>
          <p:cNvPr id="722" name="Google Shape;722;p75"/>
          <p:cNvPicPr preferRelativeResize="0"/>
          <p:nvPr/>
        </p:nvPicPr>
        <p:blipFill rotWithShape="1">
          <a:blip r:embed="rId9">
            <a:alphaModFix/>
          </a:blip>
          <a:srcRect b="0" l="0" r="46526" t="0"/>
          <a:stretch/>
        </p:blipFill>
        <p:spPr>
          <a:xfrm>
            <a:off x="3309224" y="1740700"/>
            <a:ext cx="2152524" cy="1361875"/>
          </a:xfrm>
          <a:prstGeom prst="rect">
            <a:avLst/>
          </a:prstGeom>
          <a:noFill/>
          <a:ln>
            <a:noFill/>
          </a:ln>
        </p:spPr>
      </p:pic>
      <p:sp>
        <p:nvSpPr>
          <p:cNvPr id="723" name="Google Shape;723;p75"/>
          <p:cNvSpPr txBox="1"/>
          <p:nvPr>
            <p:ph idx="1" type="body"/>
          </p:nvPr>
        </p:nvSpPr>
        <p:spPr>
          <a:xfrm>
            <a:off x="5564950" y="905688"/>
            <a:ext cx="3452400" cy="23172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When dealing with sensitive data such as members’ phone numbers, etc., it is extremely important to make sure the login system is working as it should to protect these data. </a:t>
            </a:r>
            <a:endParaRPr sz="1400"/>
          </a:p>
          <a:p>
            <a:pPr indent="0" lvl="0" marL="0" rtl="0" algn="just">
              <a:lnSpc>
                <a:spcPct val="115000"/>
              </a:lnSpc>
              <a:spcBef>
                <a:spcPts val="1600"/>
              </a:spcBef>
              <a:spcAft>
                <a:spcPts val="1600"/>
              </a:spcAft>
              <a:buSzPts val="1800"/>
              <a:buNone/>
            </a:pPr>
            <a:r>
              <a:rPr lang="en" sz="1400"/>
              <a:t>Here you can see I have tested different combinations for the username and password and only one is correct. </a:t>
            </a:r>
            <a:endParaRPr sz="1400"/>
          </a:p>
        </p:txBody>
      </p:sp>
      <p:sp>
        <p:nvSpPr>
          <p:cNvPr id="724" name="Google Shape;724;p75"/>
          <p:cNvSpPr txBox="1"/>
          <p:nvPr>
            <p:ph idx="1" type="body"/>
          </p:nvPr>
        </p:nvSpPr>
        <p:spPr>
          <a:xfrm>
            <a:off x="7874375" y="201000"/>
            <a:ext cx="1143000" cy="5211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000"/>
              <a:t>The login details on database</a:t>
            </a:r>
            <a:endParaRPr sz="1000"/>
          </a:p>
        </p:txBody>
      </p:sp>
      <p:cxnSp>
        <p:nvCxnSpPr>
          <p:cNvPr id="725" name="Google Shape;725;p75"/>
          <p:cNvCxnSpPr/>
          <p:nvPr/>
        </p:nvCxnSpPr>
        <p:spPr>
          <a:xfrm>
            <a:off x="2895150" y="2018175"/>
            <a:ext cx="585300" cy="0"/>
          </a:xfrm>
          <a:prstGeom prst="straightConnector1">
            <a:avLst/>
          </a:prstGeom>
          <a:noFill/>
          <a:ln cap="flat" cmpd="sng" w="9525">
            <a:solidFill>
              <a:srgbClr val="741B47"/>
            </a:solidFill>
            <a:prstDash val="solid"/>
            <a:round/>
            <a:headEnd len="sm" w="sm" type="none"/>
            <a:tailEnd len="med" w="med" type="triangle"/>
          </a:ln>
        </p:spPr>
      </p:cxnSp>
      <p:cxnSp>
        <p:nvCxnSpPr>
          <p:cNvPr id="726" name="Google Shape;726;p75"/>
          <p:cNvCxnSpPr/>
          <p:nvPr/>
        </p:nvCxnSpPr>
        <p:spPr>
          <a:xfrm>
            <a:off x="2154375" y="4275200"/>
            <a:ext cx="585300" cy="0"/>
          </a:xfrm>
          <a:prstGeom prst="straightConnector1">
            <a:avLst/>
          </a:prstGeom>
          <a:noFill/>
          <a:ln cap="flat" cmpd="sng" w="9525">
            <a:solidFill>
              <a:srgbClr val="741B47"/>
            </a:solidFill>
            <a:prstDash val="solid"/>
            <a:round/>
            <a:headEnd len="sm" w="sm" type="none"/>
            <a:tailEnd len="med" w="med" type="triangle"/>
          </a:ln>
        </p:spPr>
      </p:cxn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0" name="Shape 730"/>
        <p:cNvGrpSpPr/>
        <p:nvPr/>
      </p:nvGrpSpPr>
      <p:grpSpPr>
        <a:xfrm>
          <a:off x="0" y="0"/>
          <a:ext cx="0" cy="0"/>
          <a:chOff x="0" y="0"/>
          <a:chExt cx="0" cy="0"/>
        </a:xfrm>
      </p:grpSpPr>
      <p:sp>
        <p:nvSpPr>
          <p:cNvPr id="731" name="Google Shape;731;p7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After logging in </a:t>
            </a:r>
            <a:endParaRPr/>
          </a:p>
        </p:txBody>
      </p:sp>
      <p:sp>
        <p:nvSpPr>
          <p:cNvPr id="732" name="Google Shape;732;p76"/>
          <p:cNvSpPr txBox="1"/>
          <p:nvPr>
            <p:ph idx="1" type="body"/>
          </p:nvPr>
        </p:nvSpPr>
        <p:spPr>
          <a:xfrm>
            <a:off x="311700" y="1069525"/>
            <a:ext cx="8520600" cy="18336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1800"/>
              <a:buNone/>
            </a:pPr>
            <a:r>
              <a:rPr lang="en"/>
              <a:t>Once logged in, the user is redirected to the index page and the ‘login’ button on the navigation bar has changed to the admin’s name with a dropdown menu.</a:t>
            </a:r>
            <a:endParaRPr/>
          </a:p>
          <a:p>
            <a:pPr indent="0" lvl="0" marL="0" rtl="0" algn="just">
              <a:lnSpc>
                <a:spcPct val="100000"/>
              </a:lnSpc>
              <a:spcBef>
                <a:spcPts val="1600"/>
              </a:spcBef>
              <a:spcAft>
                <a:spcPts val="0"/>
              </a:spcAft>
              <a:buSzPts val="1800"/>
              <a:buNone/>
            </a:pPr>
            <a:r>
              <a:rPr lang="en" sz="1600"/>
              <a:t>I have also tested that the Members, Fees, Events, Member pages are not accessible unless logged in correctly. The pages redirect to the login page if the user is not logged in.</a:t>
            </a:r>
            <a:endParaRPr sz="1600"/>
          </a:p>
          <a:p>
            <a:pPr indent="0" lvl="0" marL="0" rtl="0" algn="just">
              <a:lnSpc>
                <a:spcPct val="100000"/>
              </a:lnSpc>
              <a:spcBef>
                <a:spcPts val="1600"/>
              </a:spcBef>
              <a:spcAft>
                <a:spcPts val="1600"/>
              </a:spcAft>
              <a:buSzPts val="1800"/>
              <a:buNone/>
            </a:pPr>
            <a:r>
              <a:rPr lang="en"/>
              <a:t>The dropdown also contains the logout button which I also tested to be working. </a:t>
            </a:r>
            <a:endParaRPr/>
          </a:p>
        </p:txBody>
      </p:sp>
      <p:pic>
        <p:nvPicPr>
          <p:cNvPr id="733" name="Google Shape;733;p76"/>
          <p:cNvPicPr preferRelativeResize="0"/>
          <p:nvPr/>
        </p:nvPicPr>
        <p:blipFill rotWithShape="1">
          <a:blip r:embed="rId3">
            <a:alphaModFix/>
          </a:blip>
          <a:srcRect b="0" l="0" r="0" t="0"/>
          <a:stretch/>
        </p:blipFill>
        <p:spPr>
          <a:xfrm>
            <a:off x="5384250" y="270025"/>
            <a:ext cx="3448050" cy="676275"/>
          </a:xfrm>
          <a:prstGeom prst="rect">
            <a:avLst/>
          </a:prstGeom>
          <a:noFill/>
          <a:ln>
            <a:noFill/>
          </a:ln>
        </p:spPr>
      </p:pic>
      <p:pic>
        <p:nvPicPr>
          <p:cNvPr id="734" name="Google Shape;734;p76"/>
          <p:cNvPicPr preferRelativeResize="0"/>
          <p:nvPr/>
        </p:nvPicPr>
        <p:blipFill rotWithShape="1">
          <a:blip r:embed="rId4">
            <a:alphaModFix/>
          </a:blip>
          <a:srcRect b="0" l="0" r="0" t="0"/>
          <a:stretch/>
        </p:blipFill>
        <p:spPr>
          <a:xfrm>
            <a:off x="4126950" y="2972150"/>
            <a:ext cx="4705350" cy="2057400"/>
          </a:xfrm>
          <a:prstGeom prst="rect">
            <a:avLst/>
          </a:prstGeom>
          <a:noFill/>
          <a:ln>
            <a:noFill/>
          </a:ln>
        </p:spPr>
      </p:pic>
      <p:pic>
        <p:nvPicPr>
          <p:cNvPr id="735" name="Google Shape;735;p76"/>
          <p:cNvPicPr preferRelativeResize="0"/>
          <p:nvPr/>
        </p:nvPicPr>
        <p:blipFill rotWithShape="1">
          <a:blip r:embed="rId5">
            <a:alphaModFix/>
          </a:blip>
          <a:srcRect b="0" l="0" r="0" t="0"/>
          <a:stretch/>
        </p:blipFill>
        <p:spPr>
          <a:xfrm>
            <a:off x="311700" y="2962625"/>
            <a:ext cx="3638550" cy="2076450"/>
          </a:xfrm>
          <a:prstGeom prst="rect">
            <a:avLst/>
          </a:prstGeom>
          <a:noFill/>
          <a:ln>
            <a:noFill/>
          </a:ln>
        </p:spPr>
      </p:pic>
      <p:cxnSp>
        <p:nvCxnSpPr>
          <p:cNvPr id="736" name="Google Shape;736;p76"/>
          <p:cNvCxnSpPr/>
          <p:nvPr/>
        </p:nvCxnSpPr>
        <p:spPr>
          <a:xfrm flipH="1" rot="10800000">
            <a:off x="3695925" y="4168050"/>
            <a:ext cx="893100" cy="5340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77"/>
          <p:cNvSpPr txBox="1"/>
          <p:nvPr>
            <p:ph type="title"/>
          </p:nvPr>
        </p:nvSpPr>
        <p:spPr>
          <a:xfrm>
            <a:off x="311700" y="1957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Total Points and Displaying Tables - Member Page</a:t>
            </a:r>
            <a:endParaRPr/>
          </a:p>
        </p:txBody>
      </p:sp>
      <p:pic>
        <p:nvPicPr>
          <p:cNvPr id="742" name="Google Shape;742;p77"/>
          <p:cNvPicPr preferRelativeResize="0"/>
          <p:nvPr/>
        </p:nvPicPr>
        <p:blipFill rotWithShape="1">
          <a:blip r:embed="rId3">
            <a:alphaModFix/>
          </a:blip>
          <a:srcRect b="0" l="0" r="0" t="0"/>
          <a:stretch/>
        </p:blipFill>
        <p:spPr>
          <a:xfrm>
            <a:off x="387271" y="2341271"/>
            <a:ext cx="3979675" cy="2637450"/>
          </a:xfrm>
          <a:prstGeom prst="rect">
            <a:avLst/>
          </a:prstGeom>
          <a:noFill/>
          <a:ln>
            <a:noFill/>
          </a:ln>
        </p:spPr>
      </p:pic>
      <p:pic>
        <p:nvPicPr>
          <p:cNvPr id="743" name="Google Shape;743;p77"/>
          <p:cNvPicPr preferRelativeResize="0"/>
          <p:nvPr/>
        </p:nvPicPr>
        <p:blipFill rotWithShape="1">
          <a:blip r:embed="rId4">
            <a:alphaModFix/>
          </a:blip>
          <a:srcRect b="0" l="0" r="4488" t="0"/>
          <a:stretch/>
        </p:blipFill>
        <p:spPr>
          <a:xfrm>
            <a:off x="4295100" y="2501625"/>
            <a:ext cx="4777049" cy="2477100"/>
          </a:xfrm>
          <a:prstGeom prst="rect">
            <a:avLst/>
          </a:prstGeom>
          <a:noFill/>
          <a:ln>
            <a:noFill/>
          </a:ln>
        </p:spPr>
      </p:pic>
      <p:sp>
        <p:nvSpPr>
          <p:cNvPr id="744" name="Google Shape;744;p77"/>
          <p:cNvSpPr/>
          <p:nvPr/>
        </p:nvSpPr>
        <p:spPr>
          <a:xfrm>
            <a:off x="311700" y="2457725"/>
            <a:ext cx="1704300" cy="14640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77"/>
          <p:cNvSpPr/>
          <p:nvPr/>
        </p:nvSpPr>
        <p:spPr>
          <a:xfrm>
            <a:off x="4572000" y="2877075"/>
            <a:ext cx="2801100" cy="336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6" name="Google Shape;746;p77"/>
          <p:cNvPicPr preferRelativeResize="0"/>
          <p:nvPr/>
        </p:nvPicPr>
        <p:blipFill rotWithShape="1">
          <a:blip r:embed="rId5">
            <a:alphaModFix/>
          </a:blip>
          <a:srcRect b="0" l="0" r="0" t="0"/>
          <a:stretch/>
        </p:blipFill>
        <p:spPr>
          <a:xfrm>
            <a:off x="6246275" y="900313"/>
            <a:ext cx="2762250" cy="1200150"/>
          </a:xfrm>
          <a:prstGeom prst="rect">
            <a:avLst/>
          </a:prstGeom>
          <a:noFill/>
          <a:ln>
            <a:noFill/>
          </a:ln>
        </p:spPr>
      </p:pic>
      <p:sp>
        <p:nvSpPr>
          <p:cNvPr id="747" name="Google Shape;747;p77"/>
          <p:cNvSpPr txBox="1"/>
          <p:nvPr>
            <p:ph idx="1" type="body"/>
          </p:nvPr>
        </p:nvSpPr>
        <p:spPr>
          <a:xfrm>
            <a:off x="311700" y="768400"/>
            <a:ext cx="5838000" cy="15729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tested displaying my tables with data from my database to ensure the database is linked correctly and that my sql statement (right) → works correctly. I tested first by only showing the first 15 members instead of all 591 members to increase loading time at the time. </a:t>
            </a:r>
            <a:br>
              <a:rPr lang="en" sz="1400"/>
            </a:br>
            <a:r>
              <a:rPr lang="en" sz="1400"/>
              <a:t>I also tested the total points feature is calculating correctly by cross-checking the result with the calculator. </a:t>
            </a:r>
            <a:endParaRPr sz="1400"/>
          </a:p>
        </p:txBody>
      </p:sp>
      <p:cxnSp>
        <p:nvCxnSpPr>
          <p:cNvPr id="748" name="Google Shape;748;p77"/>
          <p:cNvCxnSpPr/>
          <p:nvPr/>
        </p:nvCxnSpPr>
        <p:spPr>
          <a:xfrm>
            <a:off x="2016000" y="3189725"/>
            <a:ext cx="1618200" cy="116100"/>
          </a:xfrm>
          <a:prstGeom prst="straightConnector1">
            <a:avLst/>
          </a:prstGeom>
          <a:noFill/>
          <a:ln cap="flat" cmpd="sng" w="9525">
            <a:solidFill>
              <a:srgbClr val="4C1130"/>
            </a:solidFill>
            <a:prstDash val="solid"/>
            <a:round/>
            <a:headEnd len="sm" w="sm" type="none"/>
            <a:tailEnd len="med" w="med" type="triangle"/>
          </a:ln>
        </p:spPr>
      </p:cxnSp>
      <p:cxnSp>
        <p:nvCxnSpPr>
          <p:cNvPr id="749" name="Google Shape;749;p77"/>
          <p:cNvCxnSpPr/>
          <p:nvPr/>
        </p:nvCxnSpPr>
        <p:spPr>
          <a:xfrm flipH="1" rot="10800000">
            <a:off x="4157925" y="3080025"/>
            <a:ext cx="2607900" cy="2463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3" name="Shape 753"/>
        <p:cNvGrpSpPr/>
        <p:nvPr/>
      </p:nvGrpSpPr>
      <p:grpSpPr>
        <a:xfrm>
          <a:off x="0" y="0"/>
          <a:ext cx="0" cy="0"/>
          <a:chOff x="0" y="0"/>
          <a:chExt cx="0" cy="0"/>
        </a:xfrm>
      </p:grpSpPr>
      <p:sp>
        <p:nvSpPr>
          <p:cNvPr id="754" name="Google Shape;754;p78"/>
          <p:cNvSpPr txBox="1"/>
          <p:nvPr>
            <p:ph type="title"/>
          </p:nvPr>
        </p:nvSpPr>
        <p:spPr>
          <a:xfrm>
            <a:off x="311700" y="12675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form</a:t>
            </a:r>
            <a:endParaRPr/>
          </a:p>
        </p:txBody>
      </p:sp>
      <p:pic>
        <p:nvPicPr>
          <p:cNvPr id="755" name="Google Shape;755;p78"/>
          <p:cNvPicPr preferRelativeResize="0"/>
          <p:nvPr/>
        </p:nvPicPr>
        <p:blipFill rotWithShape="1">
          <a:blip r:embed="rId3">
            <a:alphaModFix/>
          </a:blip>
          <a:srcRect b="0" l="0" r="0" t="0"/>
          <a:stretch/>
        </p:blipFill>
        <p:spPr>
          <a:xfrm>
            <a:off x="311702" y="1100600"/>
            <a:ext cx="2639954" cy="3909426"/>
          </a:xfrm>
          <a:prstGeom prst="rect">
            <a:avLst/>
          </a:prstGeom>
          <a:noFill/>
          <a:ln>
            <a:noFill/>
          </a:ln>
        </p:spPr>
      </p:pic>
      <p:pic>
        <p:nvPicPr>
          <p:cNvPr id="756" name="Google Shape;756;p78"/>
          <p:cNvPicPr preferRelativeResize="0"/>
          <p:nvPr/>
        </p:nvPicPr>
        <p:blipFill rotWithShape="1">
          <a:blip r:embed="rId4">
            <a:alphaModFix/>
          </a:blip>
          <a:srcRect b="0" l="0" r="0" t="0"/>
          <a:stretch/>
        </p:blipFill>
        <p:spPr>
          <a:xfrm>
            <a:off x="3020250" y="3199599"/>
            <a:ext cx="5964250" cy="1017639"/>
          </a:xfrm>
          <a:prstGeom prst="rect">
            <a:avLst/>
          </a:prstGeom>
          <a:noFill/>
          <a:ln>
            <a:noFill/>
          </a:ln>
        </p:spPr>
      </p:pic>
      <p:pic>
        <p:nvPicPr>
          <p:cNvPr id="757" name="Google Shape;757;p78"/>
          <p:cNvPicPr preferRelativeResize="0"/>
          <p:nvPr/>
        </p:nvPicPr>
        <p:blipFill rotWithShape="1">
          <a:blip r:embed="rId5">
            <a:alphaModFix/>
          </a:blip>
          <a:srcRect b="0" l="21682" r="8121" t="0"/>
          <a:stretch/>
        </p:blipFill>
        <p:spPr>
          <a:xfrm>
            <a:off x="3143175" y="4469075"/>
            <a:ext cx="5889525" cy="349575"/>
          </a:xfrm>
          <a:prstGeom prst="rect">
            <a:avLst/>
          </a:prstGeom>
          <a:noFill/>
          <a:ln>
            <a:noFill/>
          </a:ln>
        </p:spPr>
      </p:pic>
      <p:cxnSp>
        <p:nvCxnSpPr>
          <p:cNvPr id="758" name="Google Shape;758;p78"/>
          <p:cNvCxnSpPr/>
          <p:nvPr/>
        </p:nvCxnSpPr>
        <p:spPr>
          <a:xfrm flipH="1" rot="10800000">
            <a:off x="1334650" y="4722675"/>
            <a:ext cx="2032800" cy="153900"/>
          </a:xfrm>
          <a:prstGeom prst="straightConnector1">
            <a:avLst/>
          </a:prstGeom>
          <a:noFill/>
          <a:ln cap="flat" cmpd="sng" w="9525">
            <a:solidFill>
              <a:srgbClr val="4C1130"/>
            </a:solidFill>
            <a:prstDash val="solid"/>
            <a:round/>
            <a:headEnd len="sm" w="sm" type="none"/>
            <a:tailEnd len="med" w="med" type="triangle"/>
          </a:ln>
        </p:spPr>
      </p:cxnSp>
      <p:cxnSp>
        <p:nvCxnSpPr>
          <p:cNvPr id="759" name="Google Shape;759;p78"/>
          <p:cNvCxnSpPr/>
          <p:nvPr/>
        </p:nvCxnSpPr>
        <p:spPr>
          <a:xfrm>
            <a:off x="3440900" y="4120025"/>
            <a:ext cx="30900" cy="346500"/>
          </a:xfrm>
          <a:prstGeom prst="straightConnector1">
            <a:avLst/>
          </a:prstGeom>
          <a:noFill/>
          <a:ln cap="flat" cmpd="sng" w="9525">
            <a:solidFill>
              <a:srgbClr val="4C1130"/>
            </a:solidFill>
            <a:prstDash val="solid"/>
            <a:round/>
            <a:headEnd len="sm" w="sm" type="none"/>
            <a:tailEnd len="med" w="med" type="triangle"/>
          </a:ln>
        </p:spPr>
      </p:cxnSp>
      <p:sp>
        <p:nvSpPr>
          <p:cNvPr id="760" name="Google Shape;760;p78"/>
          <p:cNvSpPr txBox="1"/>
          <p:nvPr>
            <p:ph idx="1" type="body"/>
          </p:nvPr>
        </p:nvSpPr>
        <p:spPr>
          <a:xfrm>
            <a:off x="3083375" y="913725"/>
            <a:ext cx="5838000" cy="22020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After ensuring my table works, it was time to test whether my ‘Add New Club Member’ form was working and is inserting my data onto the database. As seen from the screenshots below, I first just printed all the input and a successful message to test if it worked (as seen below), then checked the database to further ensure that it worked. I then proceeded to check to see if it displayed on the website.</a:t>
            </a:r>
            <a:endParaRPr sz="1600"/>
          </a:p>
        </p:txBody>
      </p:sp>
      <p:sp>
        <p:nvSpPr>
          <p:cNvPr id="761" name="Google Shape;761;p78"/>
          <p:cNvSpPr txBox="1"/>
          <p:nvPr>
            <p:ph idx="1" type="body"/>
          </p:nvPr>
        </p:nvSpPr>
        <p:spPr>
          <a:xfrm>
            <a:off x="3646100" y="4222625"/>
            <a:ext cx="927600" cy="2670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000"/>
              <a:t>In database</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5" name="Shape 765"/>
        <p:cNvGrpSpPr/>
        <p:nvPr/>
      </p:nvGrpSpPr>
      <p:grpSpPr>
        <a:xfrm>
          <a:off x="0" y="0"/>
          <a:ext cx="0" cy="0"/>
          <a:chOff x="0" y="0"/>
          <a:chExt cx="0" cy="0"/>
        </a:xfrm>
      </p:grpSpPr>
      <p:sp>
        <p:nvSpPr>
          <p:cNvPr id="766" name="Google Shape;766;p79"/>
          <p:cNvSpPr txBox="1"/>
          <p:nvPr>
            <p:ph type="title"/>
          </p:nvPr>
        </p:nvSpPr>
        <p:spPr>
          <a:xfrm>
            <a:off x="311700" y="2602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Testing Members Initial Points </a:t>
            </a:r>
            <a:endParaRPr/>
          </a:p>
        </p:txBody>
      </p:sp>
      <p:pic>
        <p:nvPicPr>
          <p:cNvPr id="767" name="Google Shape;767;p79"/>
          <p:cNvPicPr preferRelativeResize="0"/>
          <p:nvPr/>
        </p:nvPicPr>
        <p:blipFill rotWithShape="1">
          <a:blip r:embed="rId3">
            <a:alphaModFix/>
          </a:blip>
          <a:srcRect b="0" l="0" r="0" t="0"/>
          <a:stretch/>
        </p:blipFill>
        <p:spPr>
          <a:xfrm>
            <a:off x="311700" y="1312950"/>
            <a:ext cx="3796600" cy="3359450"/>
          </a:xfrm>
          <a:prstGeom prst="rect">
            <a:avLst/>
          </a:prstGeom>
          <a:noFill/>
          <a:ln>
            <a:noFill/>
          </a:ln>
        </p:spPr>
      </p:pic>
      <p:pic>
        <p:nvPicPr>
          <p:cNvPr id="768" name="Google Shape;768;p79"/>
          <p:cNvPicPr preferRelativeResize="0"/>
          <p:nvPr/>
        </p:nvPicPr>
        <p:blipFill rotWithShape="1">
          <a:blip r:embed="rId4">
            <a:alphaModFix/>
          </a:blip>
          <a:srcRect b="0" l="0" r="0" t="0"/>
          <a:stretch/>
        </p:blipFill>
        <p:spPr>
          <a:xfrm>
            <a:off x="3748638" y="2530663"/>
            <a:ext cx="4733925" cy="1209675"/>
          </a:xfrm>
          <a:prstGeom prst="rect">
            <a:avLst/>
          </a:prstGeom>
          <a:noFill/>
          <a:ln>
            <a:noFill/>
          </a:ln>
        </p:spPr>
      </p:pic>
      <p:pic>
        <p:nvPicPr>
          <p:cNvPr id="769" name="Google Shape;769;p79"/>
          <p:cNvPicPr preferRelativeResize="0"/>
          <p:nvPr/>
        </p:nvPicPr>
        <p:blipFill rotWithShape="1">
          <a:blip r:embed="rId5">
            <a:alphaModFix/>
          </a:blip>
          <a:srcRect b="0" l="0" r="0" t="0"/>
          <a:stretch/>
        </p:blipFill>
        <p:spPr>
          <a:xfrm>
            <a:off x="3538175" y="3620875"/>
            <a:ext cx="5154845" cy="1409700"/>
          </a:xfrm>
          <a:prstGeom prst="rect">
            <a:avLst/>
          </a:prstGeom>
          <a:noFill/>
          <a:ln>
            <a:noFill/>
          </a:ln>
        </p:spPr>
      </p:pic>
      <p:sp>
        <p:nvSpPr>
          <p:cNvPr id="770" name="Google Shape;770;p79"/>
          <p:cNvSpPr txBox="1"/>
          <p:nvPr>
            <p:ph idx="1" type="body"/>
          </p:nvPr>
        </p:nvSpPr>
        <p:spPr>
          <a:xfrm>
            <a:off x="2422875" y="1003550"/>
            <a:ext cx="6488400" cy="14097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After testing that my form works, I realised that the member’s total points were wrong. It should be zero when they first join the club, so I wrote code to ensure that happens. I did this by inserting a blank (except for memberID) row in memberevents table and by changing the default of points to 0. I also of course had to test this out as seen in the screenshots below.</a:t>
            </a:r>
            <a:endParaRPr sz="1400"/>
          </a:p>
        </p:txBody>
      </p:sp>
      <p:pic>
        <p:nvPicPr>
          <p:cNvPr id="771" name="Google Shape;771;p79"/>
          <p:cNvPicPr preferRelativeResize="0"/>
          <p:nvPr/>
        </p:nvPicPr>
        <p:blipFill rotWithShape="1">
          <a:blip r:embed="rId6">
            <a:alphaModFix/>
          </a:blip>
          <a:srcRect b="0" l="0" r="0" t="0"/>
          <a:stretch/>
        </p:blipFill>
        <p:spPr>
          <a:xfrm>
            <a:off x="5228375" y="126562"/>
            <a:ext cx="2738602" cy="8400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8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Invalid Input for Forms</a:t>
            </a:r>
            <a:endParaRPr/>
          </a:p>
        </p:txBody>
      </p:sp>
      <p:pic>
        <p:nvPicPr>
          <p:cNvPr id="777" name="Google Shape;777;p80"/>
          <p:cNvPicPr preferRelativeResize="0"/>
          <p:nvPr/>
        </p:nvPicPr>
        <p:blipFill rotWithShape="1">
          <a:blip r:embed="rId3">
            <a:alphaModFix/>
          </a:blip>
          <a:srcRect b="0" l="0" r="0" t="0"/>
          <a:stretch/>
        </p:blipFill>
        <p:spPr>
          <a:xfrm>
            <a:off x="3936450" y="1234075"/>
            <a:ext cx="4895850" cy="3543300"/>
          </a:xfrm>
          <a:prstGeom prst="rect">
            <a:avLst/>
          </a:prstGeom>
          <a:noFill/>
          <a:ln>
            <a:noFill/>
          </a:ln>
        </p:spPr>
      </p:pic>
      <p:sp>
        <p:nvSpPr>
          <p:cNvPr id="778" name="Google Shape;778;p80"/>
          <p:cNvSpPr txBox="1"/>
          <p:nvPr>
            <p:ph idx="1" type="body"/>
          </p:nvPr>
        </p:nvSpPr>
        <p:spPr>
          <a:xfrm>
            <a:off x="311700" y="1190925"/>
            <a:ext cx="3569100" cy="35865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As users are unpredictable and have varying levels of digital competency, it is important to have error handlers (e.g. photo on the right) when users are expected to provide input to avoid incorrect/invalid input of data. I have made the forms required and added maximum lengths to each of the inputs where relevant, matching the maximum length to the database.</a:t>
            </a:r>
            <a:endParaRPr sz="16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8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Total Fees Received</a:t>
            </a:r>
            <a:endParaRPr/>
          </a:p>
        </p:txBody>
      </p:sp>
      <p:sp>
        <p:nvSpPr>
          <p:cNvPr id="784" name="Google Shape;784;p81"/>
          <p:cNvSpPr txBox="1"/>
          <p:nvPr>
            <p:ph idx="1" type="body"/>
          </p:nvPr>
        </p:nvSpPr>
        <p:spPr>
          <a:xfrm>
            <a:off x="311700" y="1234075"/>
            <a:ext cx="8520600" cy="9954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Since the total fees received is calculated by code, I had to test this out by comparing it to the sum on the spreadsheet.</a:t>
            </a:r>
            <a:endParaRPr/>
          </a:p>
        </p:txBody>
      </p:sp>
      <p:pic>
        <p:nvPicPr>
          <p:cNvPr id="785" name="Google Shape;785;p81"/>
          <p:cNvPicPr preferRelativeResize="0"/>
          <p:nvPr/>
        </p:nvPicPr>
        <p:blipFill rotWithShape="1">
          <a:blip r:embed="rId3">
            <a:alphaModFix/>
          </a:blip>
          <a:srcRect b="0" l="0" r="0" t="0"/>
          <a:stretch/>
        </p:blipFill>
        <p:spPr>
          <a:xfrm>
            <a:off x="321813" y="2406175"/>
            <a:ext cx="4143375" cy="2419350"/>
          </a:xfrm>
          <a:prstGeom prst="rect">
            <a:avLst/>
          </a:prstGeom>
          <a:noFill/>
          <a:ln>
            <a:noFill/>
          </a:ln>
        </p:spPr>
      </p:pic>
      <p:pic>
        <p:nvPicPr>
          <p:cNvPr id="786" name="Google Shape;786;p81"/>
          <p:cNvPicPr preferRelativeResize="0"/>
          <p:nvPr/>
        </p:nvPicPr>
        <p:blipFill rotWithShape="1">
          <a:blip r:embed="rId4">
            <a:alphaModFix/>
          </a:blip>
          <a:srcRect b="0" l="2738" r="1849" t="0"/>
          <a:stretch/>
        </p:blipFill>
        <p:spPr>
          <a:xfrm>
            <a:off x="4582125" y="3045500"/>
            <a:ext cx="4240050" cy="1587125"/>
          </a:xfrm>
          <a:prstGeom prst="rect">
            <a:avLst/>
          </a:prstGeom>
          <a:noFill/>
          <a:ln>
            <a:noFill/>
          </a:ln>
        </p:spPr>
      </p:pic>
      <p:cxnSp>
        <p:nvCxnSpPr>
          <p:cNvPr id="787" name="Google Shape;787;p81"/>
          <p:cNvCxnSpPr/>
          <p:nvPr/>
        </p:nvCxnSpPr>
        <p:spPr>
          <a:xfrm flipH="1" rot="10800000">
            <a:off x="3100475" y="4157800"/>
            <a:ext cx="2813100" cy="4929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 name="Shape 114"/>
        <p:cNvGrpSpPr/>
        <p:nvPr/>
      </p:nvGrpSpPr>
      <p:grpSpPr>
        <a:xfrm>
          <a:off x="0" y="0"/>
          <a:ext cx="0" cy="0"/>
          <a:chOff x="0" y="0"/>
          <a:chExt cx="0" cy="0"/>
        </a:xfrm>
      </p:grpSpPr>
      <p:sp>
        <p:nvSpPr>
          <p:cNvPr id="115" name="Google Shape;115;p19"/>
          <p:cNvSpPr txBox="1"/>
          <p:nvPr>
            <p:ph type="title"/>
          </p:nvPr>
        </p:nvSpPr>
        <p:spPr>
          <a:xfrm>
            <a:off x="311700" y="1157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sz="2400"/>
              <a:t>Pakuranga Athletics Club -</a:t>
            </a:r>
            <a:r>
              <a:rPr lang="en"/>
              <a:t> Registration page 1</a:t>
            </a:r>
            <a:endParaRPr/>
          </a:p>
        </p:txBody>
      </p:sp>
      <p:pic>
        <p:nvPicPr>
          <p:cNvPr id="116" name="Google Shape;116;p19"/>
          <p:cNvPicPr preferRelativeResize="0"/>
          <p:nvPr/>
        </p:nvPicPr>
        <p:blipFill rotWithShape="1">
          <a:blip r:embed="rId3">
            <a:alphaModFix/>
          </a:blip>
          <a:srcRect b="1373" l="3333" r="4558" t="5766"/>
          <a:stretch/>
        </p:blipFill>
        <p:spPr>
          <a:xfrm>
            <a:off x="3349500" y="791150"/>
            <a:ext cx="5665799" cy="4136625"/>
          </a:xfrm>
          <a:prstGeom prst="rect">
            <a:avLst/>
          </a:prstGeom>
          <a:noFill/>
          <a:ln>
            <a:noFill/>
          </a:ln>
        </p:spPr>
      </p:pic>
      <p:sp>
        <p:nvSpPr>
          <p:cNvPr id="117" name="Google Shape;117;p19"/>
          <p:cNvSpPr txBox="1"/>
          <p:nvPr>
            <p:ph idx="1" type="body"/>
          </p:nvPr>
        </p:nvSpPr>
        <p:spPr>
          <a:xfrm>
            <a:off x="230550" y="1167025"/>
            <a:ext cx="2906700" cy="7215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Registration Page was split into 4 steps</a:t>
            </a:r>
            <a:endParaRPr sz="1400"/>
          </a:p>
        </p:txBody>
      </p:sp>
      <p:sp>
        <p:nvSpPr>
          <p:cNvPr id="118" name="Google Shape;118;p19"/>
          <p:cNvSpPr/>
          <p:nvPr/>
        </p:nvSpPr>
        <p:spPr>
          <a:xfrm>
            <a:off x="4524750" y="2279500"/>
            <a:ext cx="3315300" cy="4743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cxnSp>
        <p:nvCxnSpPr>
          <p:cNvPr id="119" name="Google Shape;119;p19"/>
          <p:cNvCxnSpPr>
            <a:stCxn id="117" idx="3"/>
            <a:endCxn id="118" idx="1"/>
          </p:cNvCxnSpPr>
          <p:nvPr/>
        </p:nvCxnSpPr>
        <p:spPr>
          <a:xfrm>
            <a:off x="3137250" y="1527775"/>
            <a:ext cx="1387500" cy="988800"/>
          </a:xfrm>
          <a:prstGeom prst="straightConnector1">
            <a:avLst/>
          </a:prstGeom>
          <a:noFill/>
          <a:ln cap="flat" cmpd="sng" w="19050">
            <a:solidFill>
              <a:srgbClr val="E06666"/>
            </a:solidFill>
            <a:prstDash val="solid"/>
            <a:round/>
            <a:headEnd len="sm" w="sm" type="none"/>
            <a:tailEnd len="med" w="med" type="stealth"/>
          </a:ln>
        </p:spPr>
      </p:cxnSp>
      <p:sp>
        <p:nvSpPr>
          <p:cNvPr id="120" name="Google Shape;120;p19"/>
          <p:cNvSpPr txBox="1"/>
          <p:nvPr>
            <p:ph idx="1" type="body"/>
          </p:nvPr>
        </p:nvSpPr>
        <p:spPr>
          <a:xfrm>
            <a:off x="128450" y="3184850"/>
            <a:ext cx="2906700" cy="8592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800"/>
              <a:buNone/>
            </a:pPr>
            <a:r>
              <a:rPr lang="en" sz="1400"/>
              <a:t>Shows the different types of subscriptions available, along with a description and the price.</a:t>
            </a:r>
            <a:endParaRPr sz="1400"/>
          </a:p>
        </p:txBody>
      </p:sp>
      <p:cxnSp>
        <p:nvCxnSpPr>
          <p:cNvPr id="121" name="Google Shape;121;p19"/>
          <p:cNvCxnSpPr>
            <a:stCxn id="120" idx="3"/>
          </p:cNvCxnSpPr>
          <p:nvPr/>
        </p:nvCxnSpPr>
        <p:spPr>
          <a:xfrm flipH="1" rot="10800000">
            <a:off x="3035150" y="3310850"/>
            <a:ext cx="336900" cy="303600"/>
          </a:xfrm>
          <a:prstGeom prst="straightConnector1">
            <a:avLst/>
          </a:prstGeom>
          <a:noFill/>
          <a:ln cap="flat" cmpd="sng" w="19050">
            <a:solidFill>
              <a:srgbClr val="E06666"/>
            </a:solidFill>
            <a:prstDash val="solid"/>
            <a:round/>
            <a:headEnd len="sm" w="sm" type="none"/>
            <a:tailEnd len="med" w="med" type="stealth"/>
          </a:ln>
        </p:spPr>
      </p:cxnSp>
      <p:sp>
        <p:nvSpPr>
          <p:cNvPr id="122" name="Google Shape;122;p19"/>
          <p:cNvSpPr/>
          <p:nvPr/>
        </p:nvSpPr>
        <p:spPr>
          <a:xfrm>
            <a:off x="3372000" y="2881600"/>
            <a:ext cx="5583300" cy="2176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1" name="Shape 791"/>
        <p:cNvGrpSpPr/>
        <p:nvPr/>
      </p:nvGrpSpPr>
      <p:grpSpPr>
        <a:xfrm>
          <a:off x="0" y="0"/>
          <a:ext cx="0" cy="0"/>
          <a:chOff x="0" y="0"/>
          <a:chExt cx="0" cy="0"/>
        </a:xfrm>
      </p:grpSpPr>
      <p:sp>
        <p:nvSpPr>
          <p:cNvPr id="792" name="Google Shape;792;p8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Individual Club Member Page</a:t>
            </a:r>
            <a:endParaRPr/>
          </a:p>
        </p:txBody>
      </p:sp>
      <p:sp>
        <p:nvSpPr>
          <p:cNvPr id="793" name="Google Shape;793;p82"/>
          <p:cNvSpPr txBox="1"/>
          <p:nvPr>
            <p:ph idx="1" type="body"/>
          </p:nvPr>
        </p:nvSpPr>
        <p:spPr>
          <a:xfrm>
            <a:off x="246400" y="1124975"/>
            <a:ext cx="1991700" cy="38808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Each club member has their own page which displays their events and their details. This can be accessed by clicking on the view details button on each member on any tables. I tested that this works by clicking on multiple member’s view detail button and ensuring it leads me to the correct page.</a:t>
            </a:r>
            <a:endParaRPr sz="1400"/>
          </a:p>
        </p:txBody>
      </p:sp>
      <p:pic>
        <p:nvPicPr>
          <p:cNvPr id="794" name="Google Shape;794;p82"/>
          <p:cNvPicPr preferRelativeResize="0"/>
          <p:nvPr/>
        </p:nvPicPr>
        <p:blipFill rotWithShape="1">
          <a:blip r:embed="rId3">
            <a:alphaModFix/>
          </a:blip>
          <a:srcRect b="0" l="0" r="0" t="0"/>
          <a:stretch/>
        </p:blipFill>
        <p:spPr>
          <a:xfrm>
            <a:off x="2309500" y="1185075"/>
            <a:ext cx="6635749" cy="1025227"/>
          </a:xfrm>
          <a:prstGeom prst="rect">
            <a:avLst/>
          </a:prstGeom>
          <a:noFill/>
          <a:ln>
            <a:noFill/>
          </a:ln>
        </p:spPr>
      </p:pic>
      <p:pic>
        <p:nvPicPr>
          <p:cNvPr id="795" name="Google Shape;795;p82"/>
          <p:cNvPicPr preferRelativeResize="0"/>
          <p:nvPr/>
        </p:nvPicPr>
        <p:blipFill rotWithShape="1">
          <a:blip r:embed="rId4">
            <a:alphaModFix/>
          </a:blip>
          <a:srcRect b="0" l="0" r="0" t="0"/>
          <a:stretch/>
        </p:blipFill>
        <p:spPr>
          <a:xfrm>
            <a:off x="2309500" y="2377652"/>
            <a:ext cx="6606108" cy="2628398"/>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9" name="Shape 799"/>
        <p:cNvGrpSpPr/>
        <p:nvPr/>
      </p:nvGrpSpPr>
      <p:grpSpPr>
        <a:xfrm>
          <a:off x="0" y="0"/>
          <a:ext cx="0" cy="0"/>
          <a:chOff x="0" y="0"/>
          <a:chExt cx="0" cy="0"/>
        </a:xfrm>
      </p:grpSpPr>
      <p:sp>
        <p:nvSpPr>
          <p:cNvPr id="800" name="Google Shape;800;p83"/>
          <p:cNvSpPr txBox="1"/>
          <p:nvPr>
            <p:ph type="title"/>
          </p:nvPr>
        </p:nvSpPr>
        <p:spPr>
          <a:xfrm>
            <a:off x="311700" y="2191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the Edit feature</a:t>
            </a:r>
            <a:endParaRPr/>
          </a:p>
        </p:txBody>
      </p:sp>
      <p:pic>
        <p:nvPicPr>
          <p:cNvPr id="801" name="Google Shape;801;p83"/>
          <p:cNvPicPr preferRelativeResize="0"/>
          <p:nvPr/>
        </p:nvPicPr>
        <p:blipFill rotWithShape="1">
          <a:blip r:embed="rId3">
            <a:alphaModFix/>
          </a:blip>
          <a:srcRect b="32051" l="0" r="38484" t="0"/>
          <a:stretch/>
        </p:blipFill>
        <p:spPr>
          <a:xfrm>
            <a:off x="1094300" y="3895050"/>
            <a:ext cx="2841801" cy="1022600"/>
          </a:xfrm>
          <a:prstGeom prst="rect">
            <a:avLst/>
          </a:prstGeom>
          <a:noFill/>
          <a:ln>
            <a:noFill/>
          </a:ln>
        </p:spPr>
      </p:pic>
      <p:pic>
        <p:nvPicPr>
          <p:cNvPr id="802" name="Google Shape;802;p83"/>
          <p:cNvPicPr preferRelativeResize="0"/>
          <p:nvPr/>
        </p:nvPicPr>
        <p:blipFill rotWithShape="1">
          <a:blip r:embed="rId4">
            <a:alphaModFix/>
          </a:blip>
          <a:srcRect b="0" l="0" r="0" t="0"/>
          <a:stretch/>
        </p:blipFill>
        <p:spPr>
          <a:xfrm>
            <a:off x="244750" y="2525525"/>
            <a:ext cx="2797018" cy="1362650"/>
          </a:xfrm>
          <a:prstGeom prst="rect">
            <a:avLst/>
          </a:prstGeom>
          <a:noFill/>
          <a:ln>
            <a:noFill/>
          </a:ln>
        </p:spPr>
      </p:pic>
      <p:sp>
        <p:nvSpPr>
          <p:cNvPr id="803" name="Google Shape;803;p83"/>
          <p:cNvSpPr txBox="1"/>
          <p:nvPr>
            <p:ph idx="1" type="body"/>
          </p:nvPr>
        </p:nvSpPr>
        <p:spPr>
          <a:xfrm>
            <a:off x="363025" y="977400"/>
            <a:ext cx="8520600" cy="13626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I also had to test the Edit feature on the Club Member page as it is possible that admins make mistakes when they are adding new club members in the form. I tested both editing the member details and the event points as seen below.</a:t>
            </a:r>
            <a:endParaRPr/>
          </a:p>
        </p:txBody>
      </p:sp>
      <p:cxnSp>
        <p:nvCxnSpPr>
          <p:cNvPr id="804" name="Google Shape;804;p83"/>
          <p:cNvCxnSpPr/>
          <p:nvPr/>
        </p:nvCxnSpPr>
        <p:spPr>
          <a:xfrm flipH="1" rot="10800000">
            <a:off x="2299650" y="2864475"/>
            <a:ext cx="431100" cy="7200"/>
          </a:xfrm>
          <a:prstGeom prst="straightConnector1">
            <a:avLst/>
          </a:prstGeom>
          <a:noFill/>
          <a:ln cap="flat" cmpd="sng" w="9525">
            <a:solidFill>
              <a:srgbClr val="4C1130"/>
            </a:solidFill>
            <a:prstDash val="solid"/>
            <a:round/>
            <a:headEnd len="sm" w="sm" type="none"/>
            <a:tailEnd len="med" w="med" type="triangle"/>
          </a:ln>
        </p:spPr>
      </p:cxnSp>
      <p:pic>
        <p:nvPicPr>
          <p:cNvPr id="805" name="Google Shape;805;p83"/>
          <p:cNvPicPr preferRelativeResize="0"/>
          <p:nvPr/>
        </p:nvPicPr>
        <p:blipFill rotWithShape="1">
          <a:blip r:embed="rId5">
            <a:alphaModFix/>
          </a:blip>
          <a:srcRect b="44043" l="0" r="0" t="0"/>
          <a:stretch/>
        </p:blipFill>
        <p:spPr>
          <a:xfrm>
            <a:off x="2730750" y="2476124"/>
            <a:ext cx="3028425" cy="1282800"/>
          </a:xfrm>
          <a:prstGeom prst="rect">
            <a:avLst/>
          </a:prstGeom>
          <a:noFill/>
          <a:ln>
            <a:noFill/>
          </a:ln>
        </p:spPr>
      </p:pic>
      <p:pic>
        <p:nvPicPr>
          <p:cNvPr id="806" name="Google Shape;806;p83"/>
          <p:cNvPicPr preferRelativeResize="0"/>
          <p:nvPr/>
        </p:nvPicPr>
        <p:blipFill rotWithShape="1">
          <a:blip r:embed="rId6">
            <a:alphaModFix/>
          </a:blip>
          <a:srcRect b="0" l="0" r="0" t="0"/>
          <a:stretch/>
        </p:blipFill>
        <p:spPr>
          <a:xfrm>
            <a:off x="5047246" y="2606221"/>
            <a:ext cx="3836378" cy="1022600"/>
          </a:xfrm>
          <a:prstGeom prst="rect">
            <a:avLst/>
          </a:prstGeom>
          <a:noFill/>
          <a:ln>
            <a:noFill/>
          </a:ln>
        </p:spPr>
      </p:pic>
      <p:pic>
        <p:nvPicPr>
          <p:cNvPr id="807" name="Google Shape;807;p83"/>
          <p:cNvPicPr preferRelativeResize="0"/>
          <p:nvPr/>
        </p:nvPicPr>
        <p:blipFill rotWithShape="1">
          <a:blip r:embed="rId7">
            <a:alphaModFix/>
          </a:blip>
          <a:srcRect b="0" l="0" r="0" t="0"/>
          <a:stretch/>
        </p:blipFill>
        <p:spPr>
          <a:xfrm>
            <a:off x="5047250" y="3991500"/>
            <a:ext cx="3894150" cy="480101"/>
          </a:xfrm>
          <a:prstGeom prst="rect">
            <a:avLst/>
          </a:prstGeom>
          <a:noFill/>
          <a:ln>
            <a:noFill/>
          </a:ln>
        </p:spPr>
      </p:pic>
      <p:cxnSp>
        <p:nvCxnSpPr>
          <p:cNvPr id="808" name="Google Shape;808;p83"/>
          <p:cNvCxnSpPr/>
          <p:nvPr/>
        </p:nvCxnSpPr>
        <p:spPr>
          <a:xfrm>
            <a:off x="8428775" y="3562475"/>
            <a:ext cx="195000" cy="5133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8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Event Page / Search then Table</a:t>
            </a:r>
            <a:endParaRPr/>
          </a:p>
        </p:txBody>
      </p:sp>
      <p:pic>
        <p:nvPicPr>
          <p:cNvPr id="814" name="Google Shape;814;p84"/>
          <p:cNvPicPr preferRelativeResize="0"/>
          <p:nvPr/>
        </p:nvPicPr>
        <p:blipFill rotWithShape="1">
          <a:blip r:embed="rId3">
            <a:alphaModFix/>
          </a:blip>
          <a:srcRect b="0" l="0" r="22286" t="0"/>
          <a:stretch/>
        </p:blipFill>
        <p:spPr>
          <a:xfrm>
            <a:off x="4210800" y="1950775"/>
            <a:ext cx="4621499" cy="3123025"/>
          </a:xfrm>
          <a:prstGeom prst="rect">
            <a:avLst/>
          </a:prstGeom>
          <a:noFill/>
          <a:ln>
            <a:noFill/>
          </a:ln>
        </p:spPr>
      </p:pic>
      <p:pic>
        <p:nvPicPr>
          <p:cNvPr id="815" name="Google Shape;815;p84"/>
          <p:cNvPicPr preferRelativeResize="0"/>
          <p:nvPr/>
        </p:nvPicPr>
        <p:blipFill rotWithShape="1">
          <a:blip r:embed="rId4">
            <a:alphaModFix/>
          </a:blip>
          <a:srcRect b="36556" l="0" r="0" t="0"/>
          <a:stretch/>
        </p:blipFill>
        <p:spPr>
          <a:xfrm>
            <a:off x="4244225" y="1167050"/>
            <a:ext cx="4554625" cy="860250"/>
          </a:xfrm>
          <a:prstGeom prst="rect">
            <a:avLst/>
          </a:prstGeom>
          <a:noFill/>
          <a:ln>
            <a:noFill/>
          </a:ln>
        </p:spPr>
      </p:pic>
      <p:sp>
        <p:nvSpPr>
          <p:cNvPr id="816" name="Google Shape;816;p84"/>
          <p:cNvSpPr txBox="1"/>
          <p:nvPr>
            <p:ph idx="1" type="body"/>
          </p:nvPr>
        </p:nvSpPr>
        <p:spPr>
          <a:xfrm>
            <a:off x="311700" y="1167050"/>
            <a:ext cx="3753900" cy="39066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t>For my events page, I didn’t want to display all of the events at once on the same page, so I decided I wanted the users to search for a specific date and display that one at a time instead. For this to work, I needed a working search bar.</a:t>
            </a:r>
            <a:endParaRPr/>
          </a:p>
          <a:p>
            <a:pPr indent="0" lvl="0" marL="0" rtl="0" algn="just">
              <a:lnSpc>
                <a:spcPct val="115000"/>
              </a:lnSpc>
              <a:spcBef>
                <a:spcPts val="1600"/>
              </a:spcBef>
              <a:spcAft>
                <a:spcPts val="1600"/>
              </a:spcAft>
              <a:buSzPts val="1800"/>
              <a:buNone/>
            </a:pPr>
            <a:r>
              <a:rPr lang="en"/>
              <a:t>I tested that this search bar was working as seen on the right. (The date showing is temporary and for testing purposes only)</a:t>
            </a:r>
            <a:endParaRPr/>
          </a:p>
        </p:txBody>
      </p:sp>
      <p:cxnSp>
        <p:nvCxnSpPr>
          <p:cNvPr id="817" name="Google Shape;817;p84"/>
          <p:cNvCxnSpPr/>
          <p:nvPr/>
        </p:nvCxnSpPr>
        <p:spPr>
          <a:xfrm>
            <a:off x="5759500" y="1915500"/>
            <a:ext cx="462000" cy="6672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1" name="Shape 821"/>
        <p:cNvGrpSpPr/>
        <p:nvPr/>
      </p:nvGrpSpPr>
      <p:grpSpPr>
        <a:xfrm>
          <a:off x="0" y="0"/>
          <a:ext cx="0" cy="0"/>
          <a:chOff x="0" y="0"/>
          <a:chExt cx="0" cy="0"/>
        </a:xfrm>
      </p:grpSpPr>
      <p:pic>
        <p:nvPicPr>
          <p:cNvPr id="822" name="Google Shape;822;p85"/>
          <p:cNvPicPr preferRelativeResize="0"/>
          <p:nvPr/>
        </p:nvPicPr>
        <p:blipFill rotWithShape="1">
          <a:blip r:embed="rId3">
            <a:alphaModFix/>
          </a:blip>
          <a:srcRect b="0" l="0" r="0" t="0"/>
          <a:stretch/>
        </p:blipFill>
        <p:spPr>
          <a:xfrm>
            <a:off x="5924538" y="2009913"/>
            <a:ext cx="3219450" cy="1762125"/>
          </a:xfrm>
          <a:prstGeom prst="rect">
            <a:avLst/>
          </a:prstGeom>
          <a:noFill/>
          <a:ln>
            <a:noFill/>
          </a:ln>
        </p:spPr>
      </p:pic>
      <p:sp>
        <p:nvSpPr>
          <p:cNvPr id="823" name="Google Shape;823;p85"/>
          <p:cNvSpPr txBox="1"/>
          <p:nvPr>
            <p:ph type="title"/>
          </p:nvPr>
        </p:nvSpPr>
        <p:spPr>
          <a:xfrm>
            <a:off x="311700" y="651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Adding New Event Inserting Event Members</a:t>
            </a:r>
            <a:endParaRPr/>
          </a:p>
        </p:txBody>
      </p:sp>
      <p:pic>
        <p:nvPicPr>
          <p:cNvPr id="824" name="Google Shape;824;p85"/>
          <p:cNvPicPr preferRelativeResize="0"/>
          <p:nvPr/>
        </p:nvPicPr>
        <p:blipFill rotWithShape="1">
          <a:blip r:embed="rId4">
            <a:alphaModFix/>
          </a:blip>
          <a:srcRect b="0" l="0" r="0" t="0"/>
          <a:stretch/>
        </p:blipFill>
        <p:spPr>
          <a:xfrm>
            <a:off x="2272588" y="1121125"/>
            <a:ext cx="3857625" cy="3714750"/>
          </a:xfrm>
          <a:prstGeom prst="rect">
            <a:avLst/>
          </a:prstGeom>
          <a:noFill/>
          <a:ln>
            <a:noFill/>
          </a:ln>
        </p:spPr>
      </p:pic>
      <p:pic>
        <p:nvPicPr>
          <p:cNvPr id="825" name="Google Shape;825;p85"/>
          <p:cNvPicPr preferRelativeResize="0"/>
          <p:nvPr/>
        </p:nvPicPr>
        <p:blipFill rotWithShape="1">
          <a:blip r:embed="rId5">
            <a:alphaModFix/>
          </a:blip>
          <a:srcRect b="0" l="0" r="0" t="0"/>
          <a:stretch/>
        </p:blipFill>
        <p:spPr>
          <a:xfrm>
            <a:off x="6722901" y="178076"/>
            <a:ext cx="2319150" cy="1686050"/>
          </a:xfrm>
          <a:prstGeom prst="rect">
            <a:avLst/>
          </a:prstGeom>
          <a:noFill/>
          <a:ln>
            <a:noFill/>
          </a:ln>
        </p:spPr>
      </p:pic>
      <p:sp>
        <p:nvSpPr>
          <p:cNvPr id="826" name="Google Shape;826;p85"/>
          <p:cNvSpPr txBox="1"/>
          <p:nvPr>
            <p:ph idx="1" type="body"/>
          </p:nvPr>
        </p:nvSpPr>
        <p:spPr>
          <a:xfrm>
            <a:off x="311700" y="771850"/>
            <a:ext cx="1905900" cy="41460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This feature needed to be able to insert any number of members as well as insert into two different tables. I tested that this works and is displayed on the events page  as seen on the right</a:t>
            </a:r>
            <a:endParaRPr/>
          </a:p>
        </p:txBody>
      </p:sp>
      <p:cxnSp>
        <p:nvCxnSpPr>
          <p:cNvPr id="827" name="Google Shape;827;p85"/>
          <p:cNvCxnSpPr/>
          <p:nvPr/>
        </p:nvCxnSpPr>
        <p:spPr>
          <a:xfrm>
            <a:off x="4404325" y="2987550"/>
            <a:ext cx="2248500" cy="195000"/>
          </a:xfrm>
          <a:prstGeom prst="straightConnector1">
            <a:avLst/>
          </a:prstGeom>
          <a:noFill/>
          <a:ln cap="flat" cmpd="sng" w="9525">
            <a:solidFill>
              <a:srgbClr val="4C1130"/>
            </a:solidFill>
            <a:prstDash val="solid"/>
            <a:round/>
            <a:headEnd len="sm" w="sm" type="none"/>
            <a:tailEnd len="med" w="med" type="triangle"/>
          </a:ln>
        </p:spPr>
      </p:cxnSp>
      <p:cxnSp>
        <p:nvCxnSpPr>
          <p:cNvPr id="828" name="Google Shape;828;p85"/>
          <p:cNvCxnSpPr/>
          <p:nvPr/>
        </p:nvCxnSpPr>
        <p:spPr>
          <a:xfrm>
            <a:off x="3367400" y="3254475"/>
            <a:ext cx="4455600" cy="0"/>
          </a:xfrm>
          <a:prstGeom prst="straightConnector1">
            <a:avLst/>
          </a:prstGeom>
          <a:noFill/>
          <a:ln cap="flat" cmpd="sng" w="9525">
            <a:solidFill>
              <a:srgbClr val="4C1130"/>
            </a:solidFill>
            <a:prstDash val="solid"/>
            <a:round/>
            <a:headEnd len="sm" w="sm" type="none"/>
            <a:tailEnd len="med" w="med" type="triangle"/>
          </a:ln>
        </p:spPr>
      </p:cxnSp>
      <p:grpSp>
        <p:nvGrpSpPr>
          <p:cNvPr id="829" name="Google Shape;829;p85"/>
          <p:cNvGrpSpPr/>
          <p:nvPr/>
        </p:nvGrpSpPr>
        <p:grpSpPr>
          <a:xfrm>
            <a:off x="4313445" y="771842"/>
            <a:ext cx="2409455" cy="810756"/>
            <a:chOff x="4321726" y="2443475"/>
            <a:chExt cx="3316525" cy="1115975"/>
          </a:xfrm>
        </p:grpSpPr>
        <p:pic>
          <p:nvPicPr>
            <p:cNvPr id="830" name="Google Shape;830;p85"/>
            <p:cNvPicPr preferRelativeResize="0"/>
            <p:nvPr/>
          </p:nvPicPr>
          <p:blipFill rotWithShape="1">
            <a:blip r:embed="rId6">
              <a:alphaModFix/>
            </a:blip>
            <a:srcRect b="0" l="0" r="0" t="0"/>
            <a:stretch/>
          </p:blipFill>
          <p:spPr>
            <a:xfrm>
              <a:off x="4321726" y="2858775"/>
              <a:ext cx="3316525" cy="700675"/>
            </a:xfrm>
            <a:prstGeom prst="rect">
              <a:avLst/>
            </a:prstGeom>
            <a:noFill/>
            <a:ln>
              <a:noFill/>
            </a:ln>
          </p:spPr>
        </p:pic>
        <p:pic>
          <p:nvPicPr>
            <p:cNvPr id="831" name="Google Shape;831;p85"/>
            <p:cNvPicPr preferRelativeResize="0"/>
            <p:nvPr/>
          </p:nvPicPr>
          <p:blipFill rotWithShape="1">
            <a:blip r:embed="rId7">
              <a:alphaModFix/>
            </a:blip>
            <a:srcRect b="0" l="0" r="0" t="0"/>
            <a:stretch/>
          </p:blipFill>
          <p:spPr>
            <a:xfrm>
              <a:off x="4344482" y="2443475"/>
              <a:ext cx="3173950" cy="334100"/>
            </a:xfrm>
            <a:prstGeom prst="rect">
              <a:avLst/>
            </a:prstGeom>
            <a:noFill/>
            <a:ln>
              <a:noFill/>
            </a:ln>
          </p:spPr>
        </p:pic>
      </p:grpSp>
      <p:pic>
        <p:nvPicPr>
          <p:cNvPr id="832" name="Google Shape;832;p85"/>
          <p:cNvPicPr preferRelativeResize="0"/>
          <p:nvPr/>
        </p:nvPicPr>
        <p:blipFill rotWithShape="1">
          <a:blip r:embed="rId8">
            <a:alphaModFix/>
          </a:blip>
          <a:srcRect b="24178" l="4541" r="17558" t="0"/>
          <a:stretch/>
        </p:blipFill>
        <p:spPr>
          <a:xfrm>
            <a:off x="5697900" y="3772050"/>
            <a:ext cx="3446101" cy="9718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6" name="Shape 836"/>
        <p:cNvGrpSpPr/>
        <p:nvPr/>
      </p:nvGrpSpPr>
      <p:grpSpPr>
        <a:xfrm>
          <a:off x="0" y="0"/>
          <a:ext cx="0" cy="0"/>
          <a:chOff x="0" y="0"/>
          <a:chExt cx="0" cy="0"/>
        </a:xfrm>
      </p:grpSpPr>
      <p:sp>
        <p:nvSpPr>
          <p:cNvPr id="837" name="Google Shape;837;p8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Testing Search and Filter within Event Members</a:t>
            </a:r>
            <a:endParaRPr/>
          </a:p>
        </p:txBody>
      </p:sp>
      <p:pic>
        <p:nvPicPr>
          <p:cNvPr id="838" name="Google Shape;838;p86"/>
          <p:cNvPicPr preferRelativeResize="0"/>
          <p:nvPr/>
        </p:nvPicPr>
        <p:blipFill rotWithShape="1">
          <a:blip r:embed="rId3">
            <a:alphaModFix/>
          </a:blip>
          <a:srcRect b="0" l="0" r="0" t="0"/>
          <a:stretch/>
        </p:blipFill>
        <p:spPr>
          <a:xfrm>
            <a:off x="3696113" y="1180450"/>
            <a:ext cx="4075475" cy="1014700"/>
          </a:xfrm>
          <a:prstGeom prst="rect">
            <a:avLst/>
          </a:prstGeom>
          <a:noFill/>
          <a:ln>
            <a:noFill/>
          </a:ln>
        </p:spPr>
      </p:pic>
      <p:pic>
        <p:nvPicPr>
          <p:cNvPr id="839" name="Google Shape;839;p86"/>
          <p:cNvPicPr preferRelativeResize="0"/>
          <p:nvPr/>
        </p:nvPicPr>
        <p:blipFill rotWithShape="1">
          <a:blip r:embed="rId4">
            <a:alphaModFix/>
          </a:blip>
          <a:srcRect b="0" l="0" r="79116" t="0"/>
          <a:stretch/>
        </p:blipFill>
        <p:spPr>
          <a:xfrm>
            <a:off x="503100" y="3670875"/>
            <a:ext cx="1909577" cy="1371250"/>
          </a:xfrm>
          <a:prstGeom prst="rect">
            <a:avLst/>
          </a:prstGeom>
          <a:noFill/>
          <a:ln>
            <a:noFill/>
          </a:ln>
        </p:spPr>
      </p:pic>
      <p:pic>
        <p:nvPicPr>
          <p:cNvPr id="840" name="Google Shape;840;p86"/>
          <p:cNvPicPr preferRelativeResize="0"/>
          <p:nvPr/>
        </p:nvPicPr>
        <p:blipFill rotWithShape="1">
          <a:blip r:embed="rId5">
            <a:alphaModFix/>
          </a:blip>
          <a:srcRect b="0" l="0" r="0" t="0"/>
          <a:stretch/>
        </p:blipFill>
        <p:spPr>
          <a:xfrm>
            <a:off x="2412675" y="3752650"/>
            <a:ext cx="6642351" cy="1207700"/>
          </a:xfrm>
          <a:prstGeom prst="rect">
            <a:avLst/>
          </a:prstGeom>
          <a:noFill/>
          <a:ln>
            <a:noFill/>
          </a:ln>
        </p:spPr>
      </p:pic>
      <p:pic>
        <p:nvPicPr>
          <p:cNvPr id="841" name="Google Shape;841;p86"/>
          <p:cNvPicPr preferRelativeResize="0"/>
          <p:nvPr/>
        </p:nvPicPr>
        <p:blipFill rotWithShape="1">
          <a:blip r:embed="rId6">
            <a:alphaModFix/>
          </a:blip>
          <a:srcRect b="0" l="0" r="0" t="0"/>
          <a:stretch/>
        </p:blipFill>
        <p:spPr>
          <a:xfrm>
            <a:off x="2412675" y="2608525"/>
            <a:ext cx="2625775" cy="1075838"/>
          </a:xfrm>
          <a:prstGeom prst="rect">
            <a:avLst/>
          </a:prstGeom>
          <a:noFill/>
          <a:ln>
            <a:noFill/>
          </a:ln>
        </p:spPr>
      </p:pic>
      <p:pic>
        <p:nvPicPr>
          <p:cNvPr id="842" name="Google Shape;842;p86"/>
          <p:cNvPicPr preferRelativeResize="0"/>
          <p:nvPr/>
        </p:nvPicPr>
        <p:blipFill rotWithShape="1">
          <a:blip r:embed="rId7">
            <a:alphaModFix/>
          </a:blip>
          <a:srcRect b="35471" l="0" r="0" t="0"/>
          <a:stretch/>
        </p:blipFill>
        <p:spPr>
          <a:xfrm>
            <a:off x="5038450" y="2357875"/>
            <a:ext cx="3865725" cy="1625251"/>
          </a:xfrm>
          <a:prstGeom prst="rect">
            <a:avLst/>
          </a:prstGeom>
          <a:noFill/>
          <a:ln>
            <a:noFill/>
          </a:ln>
        </p:spPr>
      </p:pic>
      <p:sp>
        <p:nvSpPr>
          <p:cNvPr id="843" name="Google Shape;843;p86"/>
          <p:cNvSpPr txBox="1"/>
          <p:nvPr>
            <p:ph idx="1" type="body"/>
          </p:nvPr>
        </p:nvSpPr>
        <p:spPr>
          <a:xfrm>
            <a:off x="311700" y="1114413"/>
            <a:ext cx="2193300" cy="2556300"/>
          </a:xfrm>
          <a:prstGeom prst="rect">
            <a:avLst/>
          </a:prstGeom>
          <a:noFill/>
          <a:ln cap="flat" cmpd="sng" w="9525">
            <a:solidFill>
              <a:srgbClr val="4C1130"/>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search and filter in the events page is slightly trickier as it is only searching/filtering from a specific event, so I had to ensure that this works by testing it. As you can see on the right, I tested both and they were both successful.</a:t>
            </a:r>
            <a:endParaRPr sz="1400"/>
          </a:p>
        </p:txBody>
      </p:sp>
      <p:cxnSp>
        <p:nvCxnSpPr>
          <p:cNvPr id="844" name="Google Shape;844;p86"/>
          <p:cNvCxnSpPr/>
          <p:nvPr/>
        </p:nvCxnSpPr>
        <p:spPr>
          <a:xfrm>
            <a:off x="4332450" y="3213400"/>
            <a:ext cx="2463900" cy="51300"/>
          </a:xfrm>
          <a:prstGeom prst="straightConnector1">
            <a:avLst/>
          </a:prstGeom>
          <a:noFill/>
          <a:ln cap="flat" cmpd="sng" w="9525">
            <a:solidFill>
              <a:srgbClr val="4C1130"/>
            </a:solidFill>
            <a:prstDash val="solid"/>
            <a:round/>
            <a:headEnd len="sm" w="sm" type="none"/>
            <a:tailEnd len="med" w="med" type="triangle"/>
          </a:ln>
        </p:spPr>
      </p:cxnSp>
      <p:cxnSp>
        <p:nvCxnSpPr>
          <p:cNvPr id="845" name="Google Shape;845;p86"/>
          <p:cNvCxnSpPr/>
          <p:nvPr/>
        </p:nvCxnSpPr>
        <p:spPr>
          <a:xfrm>
            <a:off x="1303850" y="4506975"/>
            <a:ext cx="2012100" cy="1128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87"/>
          <p:cNvSpPr txBox="1"/>
          <p:nvPr>
            <p:ph type="title"/>
          </p:nvPr>
        </p:nvSpPr>
        <p:spPr>
          <a:xfrm>
            <a:off x="265475" y="352275"/>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Usability Testing</a:t>
            </a:r>
            <a:endParaRPr/>
          </a:p>
        </p:txBody>
      </p:sp>
      <p:sp>
        <p:nvSpPr>
          <p:cNvPr id="851" name="Google Shape;851;p87"/>
          <p:cNvSpPr txBox="1"/>
          <p:nvPr>
            <p:ph idx="1" type="subTitle"/>
          </p:nvPr>
        </p:nvSpPr>
        <p:spPr>
          <a:xfrm>
            <a:off x="265475" y="2192001"/>
            <a:ext cx="4045200" cy="1345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100"/>
              <a:buNone/>
            </a:pPr>
            <a:r>
              <a:rPr lang="en" sz="1800"/>
              <a:t>After creating my website, I decided to get one of my previous volunteers, Eugene, to give me more feedback in order to further improve my website.</a:t>
            </a:r>
            <a:endParaRPr sz="1800"/>
          </a:p>
        </p:txBody>
      </p:sp>
      <p:sp>
        <p:nvSpPr>
          <p:cNvPr id="852" name="Google Shape;852;p8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1600"/>
              </a:spcAft>
              <a:buSzPts val="1800"/>
              <a:buNone/>
            </a:pPr>
            <a:r>
              <a:t/>
            </a:r>
            <a:endParaRPr/>
          </a:p>
        </p:txBody>
      </p:sp>
      <p:pic>
        <p:nvPicPr>
          <p:cNvPr id="853" name="Google Shape;853;p87"/>
          <p:cNvPicPr preferRelativeResize="0"/>
          <p:nvPr/>
        </p:nvPicPr>
        <p:blipFill rotWithShape="1">
          <a:blip r:embed="rId3">
            <a:alphaModFix/>
          </a:blip>
          <a:srcRect b="0" l="0" r="0" t="0"/>
          <a:stretch/>
        </p:blipFill>
        <p:spPr>
          <a:xfrm>
            <a:off x="4698701" y="352263"/>
            <a:ext cx="4318600" cy="2844075"/>
          </a:xfrm>
          <a:prstGeom prst="rect">
            <a:avLst/>
          </a:prstGeom>
          <a:noFill/>
          <a:ln>
            <a:noFill/>
          </a:ln>
        </p:spPr>
      </p:pic>
      <p:pic>
        <p:nvPicPr>
          <p:cNvPr id="854" name="Google Shape;854;p87"/>
          <p:cNvPicPr preferRelativeResize="0"/>
          <p:nvPr/>
        </p:nvPicPr>
        <p:blipFill rotWithShape="1">
          <a:blip r:embed="rId4">
            <a:alphaModFix/>
          </a:blip>
          <a:srcRect b="4305" l="0" r="0" t="0"/>
          <a:stretch/>
        </p:blipFill>
        <p:spPr>
          <a:xfrm>
            <a:off x="4698700" y="3196325"/>
            <a:ext cx="4318599" cy="15262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8" name="Shape 858"/>
        <p:cNvGrpSpPr/>
        <p:nvPr/>
      </p:nvGrpSpPr>
      <p:grpSpPr>
        <a:xfrm>
          <a:off x="0" y="0"/>
          <a:ext cx="0" cy="0"/>
          <a:chOff x="0" y="0"/>
          <a:chExt cx="0" cy="0"/>
        </a:xfrm>
      </p:grpSpPr>
      <p:sp>
        <p:nvSpPr>
          <p:cNvPr id="859" name="Google Shape;859;p88"/>
          <p:cNvSpPr txBox="1"/>
          <p:nvPr>
            <p:ph type="title"/>
          </p:nvPr>
        </p:nvSpPr>
        <p:spPr>
          <a:xfrm>
            <a:off x="250100" y="437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Index Page</a:t>
            </a:r>
            <a:endParaRPr/>
          </a:p>
        </p:txBody>
      </p:sp>
      <p:pic>
        <p:nvPicPr>
          <p:cNvPr id="860" name="Google Shape;860;p88"/>
          <p:cNvPicPr preferRelativeResize="0"/>
          <p:nvPr/>
        </p:nvPicPr>
        <p:blipFill rotWithShape="1">
          <a:blip r:embed="rId3">
            <a:alphaModFix/>
          </a:blip>
          <a:srcRect b="0" l="0" r="0" t="0"/>
          <a:stretch/>
        </p:blipFill>
        <p:spPr>
          <a:xfrm>
            <a:off x="4660976" y="252800"/>
            <a:ext cx="4318600" cy="2844075"/>
          </a:xfrm>
          <a:prstGeom prst="rect">
            <a:avLst/>
          </a:prstGeom>
          <a:noFill/>
          <a:ln>
            <a:noFill/>
          </a:ln>
        </p:spPr>
      </p:pic>
      <p:sp>
        <p:nvSpPr>
          <p:cNvPr id="861" name="Google Shape;861;p88"/>
          <p:cNvSpPr txBox="1"/>
          <p:nvPr>
            <p:ph idx="1" type="body"/>
          </p:nvPr>
        </p:nvSpPr>
        <p:spPr>
          <a:xfrm>
            <a:off x="311700" y="1232900"/>
            <a:ext cx="4123500" cy="1056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The slideshow works well. The buttons work and the images fit the website well. </a:t>
            </a:r>
            <a:endParaRPr/>
          </a:p>
        </p:txBody>
      </p:sp>
      <p:pic>
        <p:nvPicPr>
          <p:cNvPr id="862" name="Google Shape;862;p88"/>
          <p:cNvPicPr preferRelativeResize="0"/>
          <p:nvPr/>
        </p:nvPicPr>
        <p:blipFill rotWithShape="1">
          <a:blip r:embed="rId4">
            <a:alphaModFix/>
          </a:blip>
          <a:srcRect b="0" l="0" r="0" t="0"/>
          <a:stretch/>
        </p:blipFill>
        <p:spPr>
          <a:xfrm>
            <a:off x="4660975" y="3096859"/>
            <a:ext cx="4318599" cy="1594917"/>
          </a:xfrm>
          <a:prstGeom prst="rect">
            <a:avLst/>
          </a:prstGeom>
          <a:noFill/>
          <a:ln>
            <a:noFill/>
          </a:ln>
        </p:spPr>
      </p:pic>
      <p:sp>
        <p:nvSpPr>
          <p:cNvPr id="863" name="Google Shape;863;p88"/>
          <p:cNvSpPr txBox="1"/>
          <p:nvPr>
            <p:ph idx="1" type="body"/>
          </p:nvPr>
        </p:nvSpPr>
        <p:spPr>
          <a:xfrm>
            <a:off x="311700" y="2512100"/>
            <a:ext cx="4123500" cy="770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Website description is a bit too short and vague. </a:t>
            </a:r>
            <a:endParaRPr/>
          </a:p>
        </p:txBody>
      </p:sp>
      <p:cxnSp>
        <p:nvCxnSpPr>
          <p:cNvPr id="864" name="Google Shape;864;p88"/>
          <p:cNvCxnSpPr>
            <a:stCxn id="861" idx="3"/>
          </p:cNvCxnSpPr>
          <p:nvPr/>
        </p:nvCxnSpPr>
        <p:spPr>
          <a:xfrm flipH="1" rot="10800000">
            <a:off x="4435200" y="1750400"/>
            <a:ext cx="1252500" cy="10800"/>
          </a:xfrm>
          <a:prstGeom prst="straightConnector1">
            <a:avLst/>
          </a:prstGeom>
          <a:noFill/>
          <a:ln cap="flat" cmpd="sng" w="19050">
            <a:solidFill>
              <a:srgbClr val="741B47"/>
            </a:solidFill>
            <a:prstDash val="solid"/>
            <a:round/>
            <a:headEnd len="sm" w="sm" type="none"/>
            <a:tailEnd len="med" w="med" type="triangle"/>
          </a:ln>
        </p:spPr>
      </p:cxnSp>
      <p:cxnSp>
        <p:nvCxnSpPr>
          <p:cNvPr id="865" name="Google Shape;865;p88"/>
          <p:cNvCxnSpPr>
            <a:stCxn id="863" idx="3"/>
          </p:cNvCxnSpPr>
          <p:nvPr/>
        </p:nvCxnSpPr>
        <p:spPr>
          <a:xfrm>
            <a:off x="4435200" y="2897450"/>
            <a:ext cx="1057500" cy="624000"/>
          </a:xfrm>
          <a:prstGeom prst="straightConnector1">
            <a:avLst/>
          </a:prstGeom>
          <a:noFill/>
          <a:ln cap="flat" cmpd="sng" w="19050">
            <a:solidFill>
              <a:srgbClr val="741B47"/>
            </a:solidFill>
            <a:prstDash val="solid"/>
            <a:round/>
            <a:headEnd len="sm" w="sm" type="none"/>
            <a:tailEnd len="med" w="med" type="triangle"/>
          </a:ln>
        </p:spPr>
      </p:cxnSp>
      <p:sp>
        <p:nvSpPr>
          <p:cNvPr id="866" name="Google Shape;866;p88"/>
          <p:cNvSpPr txBox="1"/>
          <p:nvPr>
            <p:ph idx="1" type="body"/>
          </p:nvPr>
        </p:nvSpPr>
        <p:spPr>
          <a:xfrm>
            <a:off x="311700" y="3436200"/>
            <a:ext cx="4123500" cy="770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The dropdown is also working as expected and looks like the design.</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0" name="Shape 870"/>
        <p:cNvGrpSpPr/>
        <p:nvPr/>
      </p:nvGrpSpPr>
      <p:grpSpPr>
        <a:xfrm>
          <a:off x="0" y="0"/>
          <a:ext cx="0" cy="0"/>
          <a:chOff x="0" y="0"/>
          <a:chExt cx="0" cy="0"/>
        </a:xfrm>
      </p:grpSpPr>
      <p:cxnSp>
        <p:nvCxnSpPr>
          <p:cNvPr id="871" name="Google Shape;871;p89"/>
          <p:cNvCxnSpPr/>
          <p:nvPr/>
        </p:nvCxnSpPr>
        <p:spPr>
          <a:xfrm flipH="1" rot="10800000">
            <a:off x="2514975" y="2704750"/>
            <a:ext cx="1252500" cy="10800"/>
          </a:xfrm>
          <a:prstGeom prst="straightConnector1">
            <a:avLst/>
          </a:prstGeom>
          <a:noFill/>
          <a:ln cap="flat" cmpd="sng" w="19050">
            <a:solidFill>
              <a:srgbClr val="741B47"/>
            </a:solidFill>
            <a:prstDash val="solid"/>
            <a:round/>
            <a:headEnd len="sm" w="sm" type="none"/>
            <a:tailEnd len="med" w="med" type="triangle"/>
          </a:ln>
        </p:spPr>
      </p:cxnSp>
      <p:grpSp>
        <p:nvGrpSpPr>
          <p:cNvPr id="872" name="Google Shape;872;p89"/>
          <p:cNvGrpSpPr/>
          <p:nvPr/>
        </p:nvGrpSpPr>
        <p:grpSpPr>
          <a:xfrm>
            <a:off x="51766" y="2032355"/>
            <a:ext cx="4273344" cy="2674318"/>
            <a:chOff x="165000" y="805975"/>
            <a:chExt cx="4946000" cy="3095275"/>
          </a:xfrm>
        </p:grpSpPr>
        <p:pic>
          <p:nvPicPr>
            <p:cNvPr id="873" name="Google Shape;873;p89"/>
            <p:cNvPicPr preferRelativeResize="0"/>
            <p:nvPr/>
          </p:nvPicPr>
          <p:blipFill rotWithShape="1">
            <a:blip r:embed="rId3">
              <a:alphaModFix/>
            </a:blip>
            <a:srcRect b="0" l="0" r="0" t="0"/>
            <a:stretch/>
          </p:blipFill>
          <p:spPr>
            <a:xfrm>
              <a:off x="165000" y="805975"/>
              <a:ext cx="4945999" cy="2444043"/>
            </a:xfrm>
            <a:prstGeom prst="rect">
              <a:avLst/>
            </a:prstGeom>
            <a:noFill/>
            <a:ln>
              <a:noFill/>
            </a:ln>
          </p:spPr>
        </p:pic>
        <p:pic>
          <p:nvPicPr>
            <p:cNvPr id="874" name="Google Shape;874;p89"/>
            <p:cNvPicPr preferRelativeResize="0"/>
            <p:nvPr/>
          </p:nvPicPr>
          <p:blipFill rotWithShape="1">
            <a:blip r:embed="rId4">
              <a:alphaModFix/>
            </a:blip>
            <a:srcRect b="0" l="0" r="0" t="0"/>
            <a:stretch/>
          </p:blipFill>
          <p:spPr>
            <a:xfrm>
              <a:off x="165001" y="3263970"/>
              <a:ext cx="4945999" cy="637280"/>
            </a:xfrm>
            <a:prstGeom prst="rect">
              <a:avLst/>
            </a:prstGeom>
            <a:noFill/>
            <a:ln>
              <a:noFill/>
            </a:ln>
          </p:spPr>
        </p:pic>
      </p:grpSp>
      <p:pic>
        <p:nvPicPr>
          <p:cNvPr id="875" name="Google Shape;875;p89"/>
          <p:cNvPicPr preferRelativeResize="0"/>
          <p:nvPr/>
        </p:nvPicPr>
        <p:blipFill rotWithShape="1">
          <a:blip r:embed="rId5">
            <a:alphaModFix/>
          </a:blip>
          <a:srcRect b="0" l="0" r="0" t="0"/>
          <a:stretch/>
        </p:blipFill>
        <p:spPr>
          <a:xfrm>
            <a:off x="4397175" y="2032351"/>
            <a:ext cx="4756644" cy="2674326"/>
          </a:xfrm>
          <a:prstGeom prst="rect">
            <a:avLst/>
          </a:prstGeom>
          <a:noFill/>
          <a:ln>
            <a:noFill/>
          </a:ln>
        </p:spPr>
      </p:pic>
      <p:sp>
        <p:nvSpPr>
          <p:cNvPr id="876" name="Google Shape;876;p89"/>
          <p:cNvSpPr txBox="1"/>
          <p:nvPr>
            <p:ph type="title"/>
          </p:nvPr>
        </p:nvSpPr>
        <p:spPr>
          <a:xfrm>
            <a:off x="280900" y="4376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Contact and Login Page</a:t>
            </a:r>
            <a:endParaRPr/>
          </a:p>
        </p:txBody>
      </p:sp>
      <p:sp>
        <p:nvSpPr>
          <p:cNvPr id="877" name="Google Shape;877;p89"/>
          <p:cNvSpPr txBox="1"/>
          <p:nvPr>
            <p:ph idx="1" type="body"/>
          </p:nvPr>
        </p:nvSpPr>
        <p:spPr>
          <a:xfrm>
            <a:off x="342500" y="1127122"/>
            <a:ext cx="8520600" cy="788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The contact and login page is done well, functional, and is close to the design plan. </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90"/>
          <p:cNvSpPr txBox="1"/>
          <p:nvPr>
            <p:ph type="title"/>
          </p:nvPr>
        </p:nvSpPr>
        <p:spPr>
          <a:xfrm>
            <a:off x="250100" y="43760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Members Page</a:t>
            </a:r>
            <a:endParaRPr/>
          </a:p>
        </p:txBody>
      </p:sp>
      <p:sp>
        <p:nvSpPr>
          <p:cNvPr id="883" name="Google Shape;883;p90"/>
          <p:cNvSpPr txBox="1"/>
          <p:nvPr>
            <p:ph idx="1" type="body"/>
          </p:nvPr>
        </p:nvSpPr>
        <p:spPr>
          <a:xfrm>
            <a:off x="311700" y="1232900"/>
            <a:ext cx="4123500" cy="1138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members page look almost identical to the design except for the addition of members’ grade in the table, however the addition was a great idea.</a:t>
            </a:r>
            <a:endParaRPr sz="1400"/>
          </a:p>
        </p:txBody>
      </p:sp>
      <p:grpSp>
        <p:nvGrpSpPr>
          <p:cNvPr id="884" name="Google Shape;884;p90"/>
          <p:cNvGrpSpPr/>
          <p:nvPr/>
        </p:nvGrpSpPr>
        <p:grpSpPr>
          <a:xfrm>
            <a:off x="4572000" y="1150750"/>
            <a:ext cx="4431700" cy="3104930"/>
            <a:chOff x="4572000" y="1150750"/>
            <a:chExt cx="4431700" cy="3104930"/>
          </a:xfrm>
        </p:grpSpPr>
        <p:grpSp>
          <p:nvGrpSpPr>
            <p:cNvPr id="885" name="Google Shape;885;p90"/>
            <p:cNvGrpSpPr/>
            <p:nvPr/>
          </p:nvGrpSpPr>
          <p:grpSpPr>
            <a:xfrm>
              <a:off x="4572000" y="1150750"/>
              <a:ext cx="4431700" cy="2504000"/>
              <a:chOff x="4572000" y="1150750"/>
              <a:chExt cx="4431700" cy="2504000"/>
            </a:xfrm>
          </p:grpSpPr>
          <p:pic>
            <p:nvPicPr>
              <p:cNvPr id="886" name="Google Shape;886;p90"/>
              <p:cNvPicPr preferRelativeResize="0"/>
              <p:nvPr/>
            </p:nvPicPr>
            <p:blipFill rotWithShape="1">
              <a:blip r:embed="rId3">
                <a:alphaModFix/>
              </a:blip>
              <a:srcRect b="0" l="0" r="0" t="0"/>
              <a:stretch/>
            </p:blipFill>
            <p:spPr>
              <a:xfrm>
                <a:off x="4572000" y="1471339"/>
                <a:ext cx="4431700" cy="2183411"/>
              </a:xfrm>
              <a:prstGeom prst="rect">
                <a:avLst/>
              </a:prstGeom>
              <a:noFill/>
              <a:ln>
                <a:noFill/>
              </a:ln>
            </p:spPr>
          </p:pic>
          <p:pic>
            <p:nvPicPr>
              <p:cNvPr id="887" name="Google Shape;887;p90"/>
              <p:cNvPicPr preferRelativeResize="0"/>
              <p:nvPr/>
            </p:nvPicPr>
            <p:blipFill rotWithShape="1">
              <a:blip r:embed="rId4">
                <a:alphaModFix/>
              </a:blip>
              <a:srcRect b="0" l="0" r="0" t="0"/>
              <a:stretch/>
            </p:blipFill>
            <p:spPr>
              <a:xfrm>
                <a:off x="4584083" y="1150750"/>
                <a:ext cx="4419617" cy="320600"/>
              </a:xfrm>
              <a:prstGeom prst="rect">
                <a:avLst/>
              </a:prstGeom>
              <a:noFill/>
              <a:ln>
                <a:noFill/>
              </a:ln>
            </p:spPr>
          </p:pic>
        </p:grpSp>
        <p:pic>
          <p:nvPicPr>
            <p:cNvPr id="888" name="Google Shape;888;p90"/>
            <p:cNvPicPr preferRelativeResize="0"/>
            <p:nvPr/>
          </p:nvPicPr>
          <p:blipFill rotWithShape="1">
            <a:blip r:embed="rId5">
              <a:alphaModFix/>
            </a:blip>
            <a:srcRect b="0" l="0" r="0" t="0"/>
            <a:stretch/>
          </p:blipFill>
          <p:spPr>
            <a:xfrm>
              <a:off x="4607438" y="3633151"/>
              <a:ext cx="4360825" cy="622529"/>
            </a:xfrm>
            <a:prstGeom prst="rect">
              <a:avLst/>
            </a:prstGeom>
            <a:noFill/>
            <a:ln>
              <a:noFill/>
            </a:ln>
          </p:spPr>
        </p:pic>
      </p:grpSp>
      <p:cxnSp>
        <p:nvCxnSpPr>
          <p:cNvPr id="889" name="Google Shape;889;p90"/>
          <p:cNvCxnSpPr>
            <a:stCxn id="883" idx="3"/>
          </p:cNvCxnSpPr>
          <p:nvPr/>
        </p:nvCxnSpPr>
        <p:spPr>
          <a:xfrm>
            <a:off x="4435200" y="1802150"/>
            <a:ext cx="1652700" cy="261300"/>
          </a:xfrm>
          <a:prstGeom prst="straightConnector1">
            <a:avLst/>
          </a:prstGeom>
          <a:noFill/>
          <a:ln cap="flat" cmpd="sng" w="19050">
            <a:solidFill>
              <a:srgbClr val="741B47"/>
            </a:solidFill>
            <a:prstDash val="solid"/>
            <a:round/>
            <a:headEnd len="sm" w="sm" type="none"/>
            <a:tailEnd len="med" w="med" type="triangle"/>
          </a:ln>
        </p:spPr>
      </p:cxnSp>
      <p:sp>
        <p:nvSpPr>
          <p:cNvPr id="890" name="Google Shape;890;p90"/>
          <p:cNvSpPr txBox="1"/>
          <p:nvPr>
            <p:ph idx="1" type="body"/>
          </p:nvPr>
        </p:nvSpPr>
        <p:spPr>
          <a:xfrm>
            <a:off x="311700" y="2494100"/>
            <a:ext cx="4123500" cy="1138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Dislike how only the first 15 members are shown. Would like to have pages or an option to choose which members to see first (e.g. sort by ascending ID, etc.)</a:t>
            </a:r>
            <a:endParaRPr sz="1400"/>
          </a:p>
        </p:txBody>
      </p:sp>
      <p:cxnSp>
        <p:nvCxnSpPr>
          <p:cNvPr id="891" name="Google Shape;891;p90"/>
          <p:cNvCxnSpPr>
            <a:stCxn id="890" idx="3"/>
          </p:cNvCxnSpPr>
          <p:nvPr/>
        </p:nvCxnSpPr>
        <p:spPr>
          <a:xfrm flipH="1" rot="10800000">
            <a:off x="4435200" y="2925950"/>
            <a:ext cx="1642500" cy="137400"/>
          </a:xfrm>
          <a:prstGeom prst="straightConnector1">
            <a:avLst/>
          </a:prstGeom>
          <a:noFill/>
          <a:ln cap="flat" cmpd="sng" w="19050">
            <a:solidFill>
              <a:srgbClr val="741B47"/>
            </a:solidFill>
            <a:prstDash val="solid"/>
            <a:round/>
            <a:headEnd len="sm" w="sm" type="none"/>
            <a:tailEnd len="med" w="med" type="triangle"/>
          </a:ln>
        </p:spPr>
      </p:cxnSp>
      <p:sp>
        <p:nvSpPr>
          <p:cNvPr id="892" name="Google Shape;892;p90"/>
          <p:cNvSpPr txBox="1"/>
          <p:nvPr>
            <p:ph idx="1" type="body"/>
          </p:nvPr>
        </p:nvSpPr>
        <p:spPr>
          <a:xfrm>
            <a:off x="311700" y="3755300"/>
            <a:ext cx="4123500" cy="628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Search and Filter both work well, are easy to use, and look like the design plan.</a:t>
            </a:r>
            <a:endParaRPr sz="1400"/>
          </a:p>
        </p:txBody>
      </p:sp>
      <p:cxnSp>
        <p:nvCxnSpPr>
          <p:cNvPr id="893" name="Google Shape;893;p90"/>
          <p:cNvCxnSpPr>
            <a:stCxn id="892" idx="3"/>
          </p:cNvCxnSpPr>
          <p:nvPr/>
        </p:nvCxnSpPr>
        <p:spPr>
          <a:xfrm flipH="1" rot="10800000">
            <a:off x="4435200" y="3172250"/>
            <a:ext cx="400200" cy="897300"/>
          </a:xfrm>
          <a:prstGeom prst="straightConnector1">
            <a:avLst/>
          </a:prstGeom>
          <a:noFill/>
          <a:ln cap="flat" cmpd="sng" w="19050">
            <a:solidFill>
              <a:srgbClr val="741B47"/>
            </a:solidFill>
            <a:prstDash val="solid"/>
            <a:round/>
            <a:headEnd len="sm" w="sm" type="none"/>
            <a:tailEnd len="med" w="med" type="triangle"/>
          </a:ln>
        </p:spPr>
      </p:cxn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7" name="Shape 897"/>
        <p:cNvGrpSpPr/>
        <p:nvPr/>
      </p:nvGrpSpPr>
      <p:grpSpPr>
        <a:xfrm>
          <a:off x="0" y="0"/>
          <a:ext cx="0" cy="0"/>
          <a:chOff x="0" y="0"/>
          <a:chExt cx="0" cy="0"/>
        </a:xfrm>
      </p:grpSpPr>
      <p:sp>
        <p:nvSpPr>
          <p:cNvPr id="898" name="Google Shape;898;p91"/>
          <p:cNvSpPr txBox="1"/>
          <p:nvPr>
            <p:ph type="title"/>
          </p:nvPr>
        </p:nvSpPr>
        <p:spPr>
          <a:xfrm>
            <a:off x="250100" y="4376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Members Page - Add New</a:t>
            </a:r>
            <a:endParaRPr/>
          </a:p>
        </p:txBody>
      </p:sp>
      <p:grpSp>
        <p:nvGrpSpPr>
          <p:cNvPr id="899" name="Google Shape;899;p91"/>
          <p:cNvGrpSpPr/>
          <p:nvPr/>
        </p:nvGrpSpPr>
        <p:grpSpPr>
          <a:xfrm>
            <a:off x="2501318" y="1119943"/>
            <a:ext cx="6269373" cy="3808059"/>
            <a:chOff x="3750299" y="1191828"/>
            <a:chExt cx="5311228" cy="3324364"/>
          </a:xfrm>
        </p:grpSpPr>
        <p:pic>
          <p:nvPicPr>
            <p:cNvPr id="900" name="Google Shape;900;p91"/>
            <p:cNvPicPr preferRelativeResize="0"/>
            <p:nvPr/>
          </p:nvPicPr>
          <p:blipFill rotWithShape="1">
            <a:blip r:embed="rId3">
              <a:alphaModFix/>
            </a:blip>
            <a:srcRect b="0" l="0" r="0" t="0"/>
            <a:stretch/>
          </p:blipFill>
          <p:spPr>
            <a:xfrm>
              <a:off x="3750300" y="1191828"/>
              <a:ext cx="5311227" cy="2647825"/>
            </a:xfrm>
            <a:prstGeom prst="rect">
              <a:avLst/>
            </a:prstGeom>
            <a:noFill/>
            <a:ln>
              <a:noFill/>
            </a:ln>
          </p:spPr>
        </p:pic>
        <p:pic>
          <p:nvPicPr>
            <p:cNvPr id="901" name="Google Shape;901;p91"/>
            <p:cNvPicPr preferRelativeResize="0"/>
            <p:nvPr/>
          </p:nvPicPr>
          <p:blipFill rotWithShape="1">
            <a:blip r:embed="rId4">
              <a:alphaModFix/>
            </a:blip>
            <a:srcRect b="0" l="0" r="0" t="0"/>
            <a:stretch/>
          </p:blipFill>
          <p:spPr>
            <a:xfrm>
              <a:off x="3750299" y="3839651"/>
              <a:ext cx="5311227" cy="676541"/>
            </a:xfrm>
            <a:prstGeom prst="rect">
              <a:avLst/>
            </a:prstGeom>
            <a:noFill/>
            <a:ln>
              <a:noFill/>
            </a:ln>
          </p:spPr>
        </p:pic>
      </p:grpSp>
      <p:sp>
        <p:nvSpPr>
          <p:cNvPr id="902" name="Google Shape;902;p91"/>
          <p:cNvSpPr txBox="1"/>
          <p:nvPr>
            <p:ph idx="1" type="body"/>
          </p:nvPr>
        </p:nvSpPr>
        <p:spPr>
          <a:xfrm>
            <a:off x="472125" y="1951625"/>
            <a:ext cx="1653000" cy="2144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add new member page is functional and the form is formatted nicely. Like how the placeholders are informative.</a:t>
            </a:r>
            <a:endParaRPr sz="14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136250" y="115750"/>
            <a:ext cx="3451800" cy="5727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SzPts val="3000"/>
              <a:buNone/>
            </a:pPr>
            <a:r>
              <a:rPr lang="en"/>
              <a:t>Registration page 2</a:t>
            </a:r>
            <a:endParaRPr/>
          </a:p>
        </p:txBody>
      </p:sp>
      <p:pic>
        <p:nvPicPr>
          <p:cNvPr id="128" name="Google Shape;128;p20"/>
          <p:cNvPicPr preferRelativeResize="0"/>
          <p:nvPr/>
        </p:nvPicPr>
        <p:blipFill rotWithShape="1">
          <a:blip r:embed="rId3">
            <a:alphaModFix/>
          </a:blip>
          <a:srcRect b="0" l="15340" r="16141" t="0"/>
          <a:stretch/>
        </p:blipFill>
        <p:spPr>
          <a:xfrm>
            <a:off x="221975" y="774950"/>
            <a:ext cx="3830175" cy="2836025"/>
          </a:xfrm>
          <a:prstGeom prst="rect">
            <a:avLst/>
          </a:prstGeom>
          <a:noFill/>
          <a:ln>
            <a:noFill/>
          </a:ln>
        </p:spPr>
      </p:pic>
      <p:pic>
        <p:nvPicPr>
          <p:cNvPr id="129" name="Google Shape;129;p20"/>
          <p:cNvPicPr preferRelativeResize="0"/>
          <p:nvPr/>
        </p:nvPicPr>
        <p:blipFill rotWithShape="1">
          <a:blip r:embed="rId4">
            <a:alphaModFix/>
          </a:blip>
          <a:srcRect b="0" l="6279" r="6383" t="0"/>
          <a:stretch/>
        </p:blipFill>
        <p:spPr>
          <a:xfrm>
            <a:off x="4846850" y="1013126"/>
            <a:ext cx="4066275" cy="2505130"/>
          </a:xfrm>
          <a:prstGeom prst="rect">
            <a:avLst/>
          </a:prstGeom>
          <a:noFill/>
          <a:ln>
            <a:noFill/>
          </a:ln>
        </p:spPr>
      </p:pic>
      <p:sp>
        <p:nvSpPr>
          <p:cNvPr id="130" name="Google Shape;130;p20"/>
          <p:cNvSpPr txBox="1"/>
          <p:nvPr>
            <p:ph type="title"/>
          </p:nvPr>
        </p:nvSpPr>
        <p:spPr>
          <a:xfrm>
            <a:off x="4438100" y="115750"/>
            <a:ext cx="4260300" cy="572700"/>
          </a:xfrm>
          <a:prstGeom prst="rect">
            <a:avLst/>
          </a:prstGeom>
          <a:noFill/>
          <a:ln>
            <a:noFill/>
          </a:ln>
        </p:spPr>
        <p:txBody>
          <a:bodyPr anchorCtr="0" anchor="t" bIns="91425" lIns="91425" spcFirstLastPara="1" rIns="91425" wrap="square" tIns="91425">
            <a:noAutofit/>
          </a:bodyPr>
          <a:lstStyle/>
          <a:p>
            <a:pPr indent="457200" lvl="0" marL="0" rtl="0" algn="l">
              <a:lnSpc>
                <a:spcPct val="100000"/>
              </a:lnSpc>
              <a:spcBef>
                <a:spcPts val="0"/>
              </a:spcBef>
              <a:spcAft>
                <a:spcPts val="0"/>
              </a:spcAft>
              <a:buSzPts val="3000"/>
              <a:buNone/>
            </a:pPr>
            <a:r>
              <a:rPr lang="en"/>
              <a:t>Login Page</a:t>
            </a:r>
            <a:endParaRPr/>
          </a:p>
        </p:txBody>
      </p:sp>
      <p:cxnSp>
        <p:nvCxnSpPr>
          <p:cNvPr id="131" name="Google Shape;131;p20"/>
          <p:cNvCxnSpPr/>
          <p:nvPr/>
        </p:nvCxnSpPr>
        <p:spPr>
          <a:xfrm>
            <a:off x="4438100" y="159000"/>
            <a:ext cx="22800" cy="4825500"/>
          </a:xfrm>
          <a:prstGeom prst="straightConnector1">
            <a:avLst/>
          </a:prstGeom>
          <a:noFill/>
          <a:ln cap="flat" cmpd="sng" w="19050">
            <a:solidFill>
              <a:srgbClr val="EA9999"/>
            </a:solidFill>
            <a:prstDash val="solid"/>
            <a:round/>
            <a:headEnd len="sm" w="sm" type="none"/>
            <a:tailEnd len="sm" w="sm" type="none"/>
          </a:ln>
        </p:spPr>
      </p:cxnSp>
      <p:sp>
        <p:nvSpPr>
          <p:cNvPr id="132" name="Google Shape;132;p20"/>
          <p:cNvSpPr txBox="1"/>
          <p:nvPr>
            <p:ph idx="1" type="body"/>
          </p:nvPr>
        </p:nvSpPr>
        <p:spPr>
          <a:xfrm>
            <a:off x="221975" y="3697475"/>
            <a:ext cx="3760800" cy="12210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r>
              <a:rPr lang="en" sz="1400"/>
              <a:t>The second part of the registration page has the form which asks for the user’s details such as their First and Last names, birthday and address.</a:t>
            </a:r>
            <a:endParaRPr sz="1400"/>
          </a:p>
        </p:txBody>
      </p:sp>
      <p:sp>
        <p:nvSpPr>
          <p:cNvPr id="133" name="Google Shape;133;p20"/>
          <p:cNvSpPr txBox="1"/>
          <p:nvPr>
            <p:ph idx="1" type="body"/>
          </p:nvPr>
        </p:nvSpPr>
        <p:spPr>
          <a:xfrm>
            <a:off x="4999588" y="3697475"/>
            <a:ext cx="3760800" cy="1221000"/>
          </a:xfrm>
          <a:prstGeom prst="rect">
            <a:avLst/>
          </a:prstGeom>
          <a:noFill/>
          <a:ln cap="flat" cmpd="sng" w="9525">
            <a:solidFill>
              <a:srgbClr val="EA9999"/>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0"/>
              </a:spcAft>
              <a:buSzPts val="1800"/>
              <a:buNone/>
            </a:pPr>
            <a:r>
              <a:rPr lang="en" sz="1400"/>
              <a:t>This is what the login page looks like. </a:t>
            </a:r>
            <a:endParaRPr sz="1400"/>
          </a:p>
          <a:p>
            <a:pPr indent="0" lvl="0" marL="0" rtl="0" algn="ctr">
              <a:lnSpc>
                <a:spcPct val="115000"/>
              </a:lnSpc>
              <a:spcBef>
                <a:spcPts val="1600"/>
              </a:spcBef>
              <a:spcAft>
                <a:spcPts val="1600"/>
              </a:spcAft>
              <a:buSzPts val="1800"/>
              <a:buNone/>
            </a:pPr>
            <a:r>
              <a:rPr lang="en" sz="1400"/>
              <a:t>It asks for the email address and the password.</a:t>
            </a:r>
            <a:endParaRPr sz="1400"/>
          </a:p>
        </p:txBody>
      </p:sp>
      <p:sp>
        <p:nvSpPr>
          <p:cNvPr id="134" name="Google Shape;134;p20"/>
          <p:cNvSpPr/>
          <p:nvPr/>
        </p:nvSpPr>
        <p:spPr>
          <a:xfrm>
            <a:off x="158825" y="1104725"/>
            <a:ext cx="2199000" cy="24135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20"/>
          <p:cNvSpPr/>
          <p:nvPr/>
        </p:nvSpPr>
        <p:spPr>
          <a:xfrm>
            <a:off x="5780500" y="2169525"/>
            <a:ext cx="2199000" cy="10629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92"/>
          <p:cNvSpPr txBox="1"/>
          <p:nvPr>
            <p:ph type="title"/>
          </p:nvPr>
        </p:nvSpPr>
        <p:spPr>
          <a:xfrm>
            <a:off x="292800" y="180950"/>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Fees Page</a:t>
            </a:r>
            <a:endParaRPr/>
          </a:p>
        </p:txBody>
      </p:sp>
      <p:sp>
        <p:nvSpPr>
          <p:cNvPr id="908" name="Google Shape;908;p92"/>
          <p:cNvSpPr txBox="1"/>
          <p:nvPr>
            <p:ph idx="1" type="body"/>
          </p:nvPr>
        </p:nvSpPr>
        <p:spPr>
          <a:xfrm>
            <a:off x="311700" y="829863"/>
            <a:ext cx="3774300" cy="1138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Similar to the members page, dislike how the table only shows the first 15 members. Would also like pagination or a sort by feature.</a:t>
            </a:r>
            <a:endParaRPr sz="1400"/>
          </a:p>
        </p:txBody>
      </p:sp>
      <p:sp>
        <p:nvSpPr>
          <p:cNvPr id="909" name="Google Shape;909;p92"/>
          <p:cNvSpPr txBox="1"/>
          <p:nvPr>
            <p:ph idx="1" type="body"/>
          </p:nvPr>
        </p:nvSpPr>
        <p:spPr>
          <a:xfrm>
            <a:off x="311700" y="2091063"/>
            <a:ext cx="3774300" cy="8748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Even though the member has no outstanding fees, it is still in red - which seems counterintuitive. </a:t>
            </a:r>
            <a:endParaRPr sz="1400"/>
          </a:p>
        </p:txBody>
      </p:sp>
      <p:sp>
        <p:nvSpPr>
          <p:cNvPr id="910" name="Google Shape;910;p92"/>
          <p:cNvSpPr txBox="1"/>
          <p:nvPr>
            <p:ph idx="1" type="body"/>
          </p:nvPr>
        </p:nvSpPr>
        <p:spPr>
          <a:xfrm>
            <a:off x="311700" y="3088563"/>
            <a:ext cx="3774300" cy="1138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Outstanding Fees checkbox is not clear. Does not ticking the checkbox mean filter members with no outstanding fees or filter both with and without outstanding fees?</a:t>
            </a:r>
            <a:endParaRPr sz="1400"/>
          </a:p>
        </p:txBody>
      </p:sp>
      <p:grpSp>
        <p:nvGrpSpPr>
          <p:cNvPr id="911" name="Google Shape;911;p92"/>
          <p:cNvGrpSpPr/>
          <p:nvPr/>
        </p:nvGrpSpPr>
        <p:grpSpPr>
          <a:xfrm>
            <a:off x="4342775" y="291138"/>
            <a:ext cx="4689201" cy="4474667"/>
            <a:chOff x="4322275" y="291125"/>
            <a:chExt cx="4689201" cy="4474667"/>
          </a:xfrm>
        </p:grpSpPr>
        <p:pic>
          <p:nvPicPr>
            <p:cNvPr id="912" name="Google Shape;912;p92"/>
            <p:cNvPicPr preferRelativeResize="0"/>
            <p:nvPr/>
          </p:nvPicPr>
          <p:blipFill rotWithShape="1">
            <a:blip r:embed="rId3">
              <a:alphaModFix/>
            </a:blip>
            <a:srcRect b="0" l="0" r="0" t="0"/>
            <a:stretch/>
          </p:blipFill>
          <p:spPr>
            <a:xfrm>
              <a:off x="4322275" y="291125"/>
              <a:ext cx="4689199" cy="1772326"/>
            </a:xfrm>
            <a:prstGeom prst="rect">
              <a:avLst/>
            </a:prstGeom>
            <a:noFill/>
            <a:ln>
              <a:noFill/>
            </a:ln>
          </p:spPr>
        </p:pic>
        <p:pic>
          <p:nvPicPr>
            <p:cNvPr id="913" name="Google Shape;913;p92"/>
            <p:cNvPicPr preferRelativeResize="0"/>
            <p:nvPr/>
          </p:nvPicPr>
          <p:blipFill rotWithShape="1">
            <a:blip r:embed="rId4">
              <a:alphaModFix/>
            </a:blip>
            <a:srcRect b="0" l="0" r="0" t="0"/>
            <a:stretch/>
          </p:blipFill>
          <p:spPr>
            <a:xfrm>
              <a:off x="4322275" y="2063450"/>
              <a:ext cx="4689199" cy="2087938"/>
            </a:xfrm>
            <a:prstGeom prst="rect">
              <a:avLst/>
            </a:prstGeom>
            <a:noFill/>
            <a:ln>
              <a:noFill/>
            </a:ln>
          </p:spPr>
        </p:pic>
        <p:pic>
          <p:nvPicPr>
            <p:cNvPr id="914" name="Google Shape;914;p92"/>
            <p:cNvPicPr preferRelativeResize="0"/>
            <p:nvPr/>
          </p:nvPicPr>
          <p:blipFill rotWithShape="1">
            <a:blip r:embed="rId5">
              <a:alphaModFix/>
            </a:blip>
            <a:srcRect b="0" l="0" r="0" t="0"/>
            <a:stretch/>
          </p:blipFill>
          <p:spPr>
            <a:xfrm>
              <a:off x="4322275" y="4157923"/>
              <a:ext cx="4689201" cy="607869"/>
            </a:xfrm>
            <a:prstGeom prst="rect">
              <a:avLst/>
            </a:prstGeom>
            <a:noFill/>
            <a:ln>
              <a:noFill/>
            </a:ln>
          </p:spPr>
        </p:pic>
      </p:grpSp>
      <p:cxnSp>
        <p:nvCxnSpPr>
          <p:cNvPr id="915" name="Google Shape;915;p92"/>
          <p:cNvCxnSpPr>
            <a:stCxn id="908" idx="3"/>
          </p:cNvCxnSpPr>
          <p:nvPr/>
        </p:nvCxnSpPr>
        <p:spPr>
          <a:xfrm>
            <a:off x="4086000" y="1399113"/>
            <a:ext cx="1858200" cy="1358100"/>
          </a:xfrm>
          <a:prstGeom prst="straightConnector1">
            <a:avLst/>
          </a:prstGeom>
          <a:noFill/>
          <a:ln cap="flat" cmpd="sng" w="19050">
            <a:solidFill>
              <a:srgbClr val="741B47"/>
            </a:solidFill>
            <a:prstDash val="solid"/>
            <a:round/>
            <a:headEnd len="sm" w="sm" type="none"/>
            <a:tailEnd len="med" w="med" type="triangle"/>
          </a:ln>
        </p:spPr>
      </p:cxnSp>
      <p:cxnSp>
        <p:nvCxnSpPr>
          <p:cNvPr id="916" name="Google Shape;916;p92"/>
          <p:cNvCxnSpPr>
            <a:stCxn id="909" idx="3"/>
          </p:cNvCxnSpPr>
          <p:nvPr/>
        </p:nvCxnSpPr>
        <p:spPr>
          <a:xfrm flipH="1" rot="10800000">
            <a:off x="4086000" y="2418663"/>
            <a:ext cx="3716400" cy="109800"/>
          </a:xfrm>
          <a:prstGeom prst="straightConnector1">
            <a:avLst/>
          </a:prstGeom>
          <a:noFill/>
          <a:ln cap="flat" cmpd="sng" w="19050">
            <a:solidFill>
              <a:srgbClr val="741B47"/>
            </a:solidFill>
            <a:prstDash val="solid"/>
            <a:round/>
            <a:headEnd len="sm" w="sm" type="none"/>
            <a:tailEnd len="med" w="med" type="triangle"/>
          </a:ln>
        </p:spPr>
      </p:cxnSp>
      <p:cxnSp>
        <p:nvCxnSpPr>
          <p:cNvPr id="917" name="Google Shape;917;p92"/>
          <p:cNvCxnSpPr>
            <a:stCxn id="910" idx="3"/>
          </p:cNvCxnSpPr>
          <p:nvPr/>
        </p:nvCxnSpPr>
        <p:spPr>
          <a:xfrm flipH="1" rot="10800000">
            <a:off x="4086000" y="3178413"/>
            <a:ext cx="975300" cy="479400"/>
          </a:xfrm>
          <a:prstGeom prst="straightConnector1">
            <a:avLst/>
          </a:prstGeom>
          <a:noFill/>
          <a:ln cap="flat" cmpd="sng" w="19050">
            <a:solidFill>
              <a:srgbClr val="741B47"/>
            </a:solidFill>
            <a:prstDash val="solid"/>
            <a:round/>
            <a:headEnd len="sm" w="sm" type="none"/>
            <a:tailEnd len="med" w="med" type="triangle"/>
          </a:ln>
        </p:spPr>
      </p:cxnSp>
      <p:sp>
        <p:nvSpPr>
          <p:cNvPr id="918" name="Google Shape;918;p92"/>
          <p:cNvSpPr txBox="1"/>
          <p:nvPr>
            <p:ph idx="1" type="body"/>
          </p:nvPr>
        </p:nvSpPr>
        <p:spPr>
          <a:xfrm>
            <a:off x="188393" y="4349775"/>
            <a:ext cx="4020900" cy="635400"/>
          </a:xfrm>
          <a:prstGeom prst="rect">
            <a:avLst/>
          </a:prstGeom>
          <a:noFill/>
          <a:ln cap="flat" cmpd="sng" w="9525">
            <a:solidFill>
              <a:srgbClr val="9FC5E8"/>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Note: The green background is what happens when you hover over a member in the table.</a:t>
            </a:r>
            <a:endParaRPr sz="1400"/>
          </a:p>
        </p:txBody>
      </p:sp>
      <p:cxnSp>
        <p:nvCxnSpPr>
          <p:cNvPr id="919" name="Google Shape;919;p92"/>
          <p:cNvCxnSpPr>
            <a:stCxn id="918" idx="3"/>
          </p:cNvCxnSpPr>
          <p:nvPr/>
        </p:nvCxnSpPr>
        <p:spPr>
          <a:xfrm flipH="1" rot="10800000">
            <a:off x="4209293" y="2644275"/>
            <a:ext cx="2340600" cy="2023200"/>
          </a:xfrm>
          <a:prstGeom prst="straightConnector1">
            <a:avLst/>
          </a:prstGeom>
          <a:noFill/>
          <a:ln cap="flat" cmpd="sng" w="19050">
            <a:solidFill>
              <a:srgbClr val="0B5394"/>
            </a:solidFill>
            <a:prstDash val="solid"/>
            <a:round/>
            <a:headEnd len="sm" w="sm" type="none"/>
            <a:tailEnd len="med" w="med" type="triangle"/>
          </a:ln>
        </p:spPr>
      </p:cxn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3" name="Shape 923"/>
        <p:cNvGrpSpPr/>
        <p:nvPr/>
      </p:nvGrpSpPr>
      <p:grpSpPr>
        <a:xfrm>
          <a:off x="0" y="0"/>
          <a:ext cx="0" cy="0"/>
          <a:chOff x="0" y="0"/>
          <a:chExt cx="0" cy="0"/>
        </a:xfrm>
      </p:grpSpPr>
      <p:sp>
        <p:nvSpPr>
          <p:cNvPr id="924" name="Google Shape;924;p93"/>
          <p:cNvSpPr txBox="1"/>
          <p:nvPr>
            <p:ph type="title"/>
          </p:nvPr>
        </p:nvSpPr>
        <p:spPr>
          <a:xfrm>
            <a:off x="311700" y="2938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Events Page</a:t>
            </a:r>
            <a:endParaRPr/>
          </a:p>
        </p:txBody>
      </p:sp>
      <p:sp>
        <p:nvSpPr>
          <p:cNvPr id="925" name="Google Shape;925;p93"/>
          <p:cNvSpPr txBox="1"/>
          <p:nvPr>
            <p:ph idx="1" type="body"/>
          </p:nvPr>
        </p:nvSpPr>
        <p:spPr>
          <a:xfrm>
            <a:off x="210675" y="1086523"/>
            <a:ext cx="3774300" cy="936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like the idea of being able to search events directly by the event date, but if you don’t know the specific date, it is hard to find one.</a:t>
            </a:r>
            <a:endParaRPr sz="1400"/>
          </a:p>
        </p:txBody>
      </p:sp>
      <p:sp>
        <p:nvSpPr>
          <p:cNvPr id="926" name="Google Shape;926;p93"/>
          <p:cNvSpPr txBox="1"/>
          <p:nvPr>
            <p:ph idx="1" type="body"/>
          </p:nvPr>
        </p:nvSpPr>
        <p:spPr>
          <a:xfrm>
            <a:off x="210675" y="2173205"/>
            <a:ext cx="3774300" cy="1204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Similar to the members page, dislike how the table only shows the first 15 members. Would also like pagination or a sort by feature.</a:t>
            </a:r>
            <a:endParaRPr sz="1400"/>
          </a:p>
          <a:p>
            <a:pPr indent="0" lvl="0" marL="0" rtl="0" algn="just">
              <a:lnSpc>
                <a:spcPct val="115000"/>
              </a:lnSpc>
              <a:spcBef>
                <a:spcPts val="1600"/>
              </a:spcBef>
              <a:spcAft>
                <a:spcPts val="1600"/>
              </a:spcAft>
              <a:buSzPts val="1800"/>
              <a:buNone/>
            </a:pPr>
            <a:r>
              <a:t/>
            </a:r>
            <a:endParaRPr sz="1400"/>
          </a:p>
        </p:txBody>
      </p:sp>
      <p:grpSp>
        <p:nvGrpSpPr>
          <p:cNvPr id="927" name="Google Shape;927;p93"/>
          <p:cNvGrpSpPr/>
          <p:nvPr/>
        </p:nvGrpSpPr>
        <p:grpSpPr>
          <a:xfrm>
            <a:off x="4067099" y="597372"/>
            <a:ext cx="4934700" cy="4135498"/>
            <a:chOff x="4209299" y="753647"/>
            <a:chExt cx="4934700" cy="4135498"/>
          </a:xfrm>
        </p:grpSpPr>
        <p:pic>
          <p:nvPicPr>
            <p:cNvPr id="928" name="Google Shape;928;p93"/>
            <p:cNvPicPr preferRelativeResize="0"/>
            <p:nvPr/>
          </p:nvPicPr>
          <p:blipFill rotWithShape="1">
            <a:blip r:embed="rId3">
              <a:alphaModFix/>
            </a:blip>
            <a:srcRect b="0" l="0" r="0" t="0"/>
            <a:stretch/>
          </p:blipFill>
          <p:spPr>
            <a:xfrm>
              <a:off x="4209299" y="753647"/>
              <a:ext cx="4934699" cy="1580410"/>
            </a:xfrm>
            <a:prstGeom prst="rect">
              <a:avLst/>
            </a:prstGeom>
            <a:noFill/>
            <a:ln>
              <a:noFill/>
            </a:ln>
          </p:spPr>
        </p:pic>
        <p:pic>
          <p:nvPicPr>
            <p:cNvPr id="929" name="Google Shape;929;p93"/>
            <p:cNvPicPr preferRelativeResize="0"/>
            <p:nvPr/>
          </p:nvPicPr>
          <p:blipFill rotWithShape="1">
            <a:blip r:embed="rId4">
              <a:alphaModFix/>
            </a:blip>
            <a:srcRect b="0" l="0" r="0" t="0"/>
            <a:stretch/>
          </p:blipFill>
          <p:spPr>
            <a:xfrm>
              <a:off x="4209300" y="2334050"/>
              <a:ext cx="4934699" cy="2555095"/>
            </a:xfrm>
            <a:prstGeom prst="rect">
              <a:avLst/>
            </a:prstGeom>
            <a:noFill/>
            <a:ln>
              <a:noFill/>
            </a:ln>
          </p:spPr>
        </p:pic>
      </p:grpSp>
      <p:sp>
        <p:nvSpPr>
          <p:cNvPr id="930" name="Google Shape;930;p93"/>
          <p:cNvSpPr txBox="1"/>
          <p:nvPr>
            <p:ph idx="1" type="body"/>
          </p:nvPr>
        </p:nvSpPr>
        <p:spPr>
          <a:xfrm>
            <a:off x="210675" y="3528380"/>
            <a:ext cx="3774300" cy="1204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Great how the search and filter works after searching the event - that it is only searching and filtering members in the selected event.</a:t>
            </a:r>
            <a:endParaRPr sz="1400"/>
          </a:p>
        </p:txBody>
      </p:sp>
      <p:cxnSp>
        <p:nvCxnSpPr>
          <p:cNvPr id="931" name="Google Shape;931;p93"/>
          <p:cNvCxnSpPr/>
          <p:nvPr/>
        </p:nvCxnSpPr>
        <p:spPr>
          <a:xfrm>
            <a:off x="3984975" y="1554523"/>
            <a:ext cx="1980000" cy="73500"/>
          </a:xfrm>
          <a:prstGeom prst="straightConnector1">
            <a:avLst/>
          </a:prstGeom>
          <a:noFill/>
          <a:ln cap="flat" cmpd="sng" w="19050">
            <a:solidFill>
              <a:srgbClr val="4C1130"/>
            </a:solidFill>
            <a:prstDash val="solid"/>
            <a:round/>
            <a:headEnd len="sm" w="sm" type="none"/>
            <a:tailEnd len="med" w="med" type="triangle"/>
          </a:ln>
        </p:spPr>
      </p:cxnSp>
      <p:cxnSp>
        <p:nvCxnSpPr>
          <p:cNvPr id="932" name="Google Shape;932;p93"/>
          <p:cNvCxnSpPr/>
          <p:nvPr/>
        </p:nvCxnSpPr>
        <p:spPr>
          <a:xfrm>
            <a:off x="3984975" y="2775455"/>
            <a:ext cx="1805400" cy="2400"/>
          </a:xfrm>
          <a:prstGeom prst="straightConnector1">
            <a:avLst/>
          </a:prstGeom>
          <a:noFill/>
          <a:ln cap="flat" cmpd="sng" w="19050">
            <a:solidFill>
              <a:srgbClr val="4C1130"/>
            </a:solidFill>
            <a:prstDash val="solid"/>
            <a:round/>
            <a:headEnd len="sm" w="sm" type="none"/>
            <a:tailEnd len="med" w="med" type="triangle"/>
          </a:ln>
        </p:spPr>
      </p:cxnSp>
      <p:cxnSp>
        <p:nvCxnSpPr>
          <p:cNvPr id="933" name="Google Shape;933;p93"/>
          <p:cNvCxnSpPr>
            <a:stCxn id="930" idx="3"/>
          </p:cNvCxnSpPr>
          <p:nvPr/>
        </p:nvCxnSpPr>
        <p:spPr>
          <a:xfrm flipH="1" rot="10800000">
            <a:off x="3984975" y="3291230"/>
            <a:ext cx="511800" cy="839400"/>
          </a:xfrm>
          <a:prstGeom prst="straightConnector1">
            <a:avLst/>
          </a:prstGeom>
          <a:noFill/>
          <a:ln cap="flat" cmpd="sng" w="19050">
            <a:solidFill>
              <a:srgbClr val="4C1130"/>
            </a:solidFill>
            <a:prstDash val="solid"/>
            <a:round/>
            <a:headEnd len="sm" w="sm" type="none"/>
            <a:tailEnd len="med" w="med" type="triangle"/>
          </a:ln>
        </p:spPr>
      </p:cxn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94"/>
          <p:cNvSpPr txBox="1"/>
          <p:nvPr>
            <p:ph type="title"/>
          </p:nvPr>
        </p:nvSpPr>
        <p:spPr>
          <a:xfrm>
            <a:off x="311700" y="47867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Individual Club Member page</a:t>
            </a:r>
            <a:endParaRPr/>
          </a:p>
        </p:txBody>
      </p:sp>
      <p:sp>
        <p:nvSpPr>
          <p:cNvPr id="939" name="Google Shape;939;p94"/>
          <p:cNvSpPr txBox="1"/>
          <p:nvPr>
            <p:ph idx="1" type="body"/>
          </p:nvPr>
        </p:nvSpPr>
        <p:spPr>
          <a:xfrm>
            <a:off x="395475" y="1781005"/>
            <a:ext cx="3998700" cy="1204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When my volunteer clicked on ‘edit details’ button, he couldn’t tell it worked because he didn’t see the edit details tab open. (club member div too long)</a:t>
            </a:r>
            <a:endParaRPr sz="1400"/>
          </a:p>
          <a:p>
            <a:pPr indent="0" lvl="0" marL="0" rtl="0" algn="just">
              <a:lnSpc>
                <a:spcPct val="115000"/>
              </a:lnSpc>
              <a:spcBef>
                <a:spcPts val="1600"/>
              </a:spcBef>
              <a:spcAft>
                <a:spcPts val="1600"/>
              </a:spcAft>
              <a:buSzPts val="1800"/>
              <a:buNone/>
            </a:pPr>
            <a:r>
              <a:t/>
            </a:r>
            <a:endParaRPr sz="1400"/>
          </a:p>
        </p:txBody>
      </p:sp>
      <p:grpSp>
        <p:nvGrpSpPr>
          <p:cNvPr id="940" name="Google Shape;940;p94"/>
          <p:cNvGrpSpPr/>
          <p:nvPr/>
        </p:nvGrpSpPr>
        <p:grpSpPr>
          <a:xfrm>
            <a:off x="5859285" y="114336"/>
            <a:ext cx="2973004" cy="4914830"/>
            <a:chOff x="5729150" y="228900"/>
            <a:chExt cx="2834401" cy="4685699"/>
          </a:xfrm>
        </p:grpSpPr>
        <p:pic>
          <p:nvPicPr>
            <p:cNvPr id="941" name="Google Shape;941;p94"/>
            <p:cNvPicPr preferRelativeResize="0"/>
            <p:nvPr/>
          </p:nvPicPr>
          <p:blipFill rotWithShape="1">
            <a:blip r:embed="rId3">
              <a:alphaModFix/>
            </a:blip>
            <a:srcRect b="0" l="0" r="0" t="0"/>
            <a:stretch/>
          </p:blipFill>
          <p:spPr>
            <a:xfrm>
              <a:off x="5729150" y="228900"/>
              <a:ext cx="2834395" cy="1464397"/>
            </a:xfrm>
            <a:prstGeom prst="rect">
              <a:avLst/>
            </a:prstGeom>
            <a:noFill/>
            <a:ln>
              <a:noFill/>
            </a:ln>
          </p:spPr>
        </p:pic>
        <p:pic>
          <p:nvPicPr>
            <p:cNvPr id="942" name="Google Shape;942;p94"/>
            <p:cNvPicPr preferRelativeResize="0"/>
            <p:nvPr/>
          </p:nvPicPr>
          <p:blipFill rotWithShape="1">
            <a:blip r:embed="rId4">
              <a:alphaModFix/>
            </a:blip>
            <a:srcRect b="0" l="0" r="0" t="0"/>
            <a:stretch/>
          </p:blipFill>
          <p:spPr>
            <a:xfrm>
              <a:off x="5729151" y="1693306"/>
              <a:ext cx="2834397" cy="1031835"/>
            </a:xfrm>
            <a:prstGeom prst="rect">
              <a:avLst/>
            </a:prstGeom>
            <a:noFill/>
            <a:ln>
              <a:noFill/>
            </a:ln>
          </p:spPr>
        </p:pic>
        <p:pic>
          <p:nvPicPr>
            <p:cNvPr id="943" name="Google Shape;943;p94"/>
            <p:cNvPicPr preferRelativeResize="0"/>
            <p:nvPr/>
          </p:nvPicPr>
          <p:blipFill rotWithShape="1">
            <a:blip r:embed="rId5">
              <a:alphaModFix/>
            </a:blip>
            <a:srcRect b="0" l="0" r="0" t="0"/>
            <a:stretch/>
          </p:blipFill>
          <p:spPr>
            <a:xfrm>
              <a:off x="5729151" y="2725146"/>
              <a:ext cx="2834400" cy="1184494"/>
            </a:xfrm>
            <a:prstGeom prst="rect">
              <a:avLst/>
            </a:prstGeom>
            <a:noFill/>
            <a:ln>
              <a:noFill/>
            </a:ln>
          </p:spPr>
        </p:pic>
        <p:pic>
          <p:nvPicPr>
            <p:cNvPr id="944" name="Google Shape;944;p94"/>
            <p:cNvPicPr preferRelativeResize="0"/>
            <p:nvPr/>
          </p:nvPicPr>
          <p:blipFill rotWithShape="1">
            <a:blip r:embed="rId6">
              <a:alphaModFix/>
            </a:blip>
            <a:srcRect b="0" l="0" r="0" t="0"/>
            <a:stretch/>
          </p:blipFill>
          <p:spPr>
            <a:xfrm>
              <a:off x="5729150" y="3909639"/>
              <a:ext cx="2834398" cy="1004960"/>
            </a:xfrm>
            <a:prstGeom prst="rect">
              <a:avLst/>
            </a:prstGeom>
            <a:noFill/>
            <a:ln>
              <a:noFill/>
            </a:ln>
          </p:spPr>
        </p:pic>
      </p:grpSp>
      <p:cxnSp>
        <p:nvCxnSpPr>
          <p:cNvPr id="945" name="Google Shape;945;p94"/>
          <p:cNvCxnSpPr>
            <a:stCxn id="939" idx="3"/>
          </p:cNvCxnSpPr>
          <p:nvPr/>
        </p:nvCxnSpPr>
        <p:spPr>
          <a:xfrm flipH="1" rot="10800000">
            <a:off x="4394175" y="615955"/>
            <a:ext cx="2124900" cy="1767300"/>
          </a:xfrm>
          <a:prstGeom prst="straightConnector1">
            <a:avLst/>
          </a:prstGeom>
          <a:noFill/>
          <a:ln cap="flat" cmpd="sng" w="19050">
            <a:solidFill>
              <a:srgbClr val="741B47"/>
            </a:solidFill>
            <a:prstDash val="solid"/>
            <a:round/>
            <a:headEnd len="sm" w="sm" type="none"/>
            <a:tailEnd len="med" w="med" type="triangle"/>
          </a:ln>
        </p:spPr>
      </p:cxnSp>
      <p:sp>
        <p:nvSpPr>
          <p:cNvPr id="946" name="Google Shape;946;p94"/>
          <p:cNvSpPr txBox="1"/>
          <p:nvPr>
            <p:ph idx="1" type="body"/>
          </p:nvPr>
        </p:nvSpPr>
        <p:spPr>
          <a:xfrm>
            <a:off x="395475" y="3117725"/>
            <a:ext cx="3998700" cy="11328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edits on the individual club member page redirects you to the member page, however the edit isn’t shown until you refresh the page - causes confusion. </a:t>
            </a:r>
            <a:endParaRPr sz="1400"/>
          </a:p>
        </p:txBody>
      </p:sp>
      <p:cxnSp>
        <p:nvCxnSpPr>
          <p:cNvPr id="947" name="Google Shape;947;p94"/>
          <p:cNvCxnSpPr>
            <a:stCxn id="946" idx="3"/>
          </p:cNvCxnSpPr>
          <p:nvPr/>
        </p:nvCxnSpPr>
        <p:spPr>
          <a:xfrm flipH="1" rot="10800000">
            <a:off x="4394175" y="2217125"/>
            <a:ext cx="1868400" cy="1467000"/>
          </a:xfrm>
          <a:prstGeom prst="straightConnector1">
            <a:avLst/>
          </a:prstGeom>
          <a:noFill/>
          <a:ln cap="flat" cmpd="sng" w="19050">
            <a:solidFill>
              <a:srgbClr val="741B47"/>
            </a:solidFill>
            <a:prstDash val="solid"/>
            <a:round/>
            <a:headEnd len="sm" w="sm" type="none"/>
            <a:tailEnd len="med" w="med" type="triangle"/>
          </a:ln>
        </p:spPr>
      </p:cxnSp>
      <p:cxnSp>
        <p:nvCxnSpPr>
          <p:cNvPr id="948" name="Google Shape;948;p94"/>
          <p:cNvCxnSpPr>
            <a:stCxn id="946" idx="3"/>
          </p:cNvCxnSpPr>
          <p:nvPr/>
        </p:nvCxnSpPr>
        <p:spPr>
          <a:xfrm>
            <a:off x="4394175" y="3684125"/>
            <a:ext cx="2402100" cy="648000"/>
          </a:xfrm>
          <a:prstGeom prst="straightConnector1">
            <a:avLst/>
          </a:prstGeom>
          <a:noFill/>
          <a:ln cap="flat" cmpd="sng" w="19050">
            <a:solidFill>
              <a:srgbClr val="741B47"/>
            </a:solidFill>
            <a:prstDash val="solid"/>
            <a:round/>
            <a:headEnd len="sm" w="sm" type="none"/>
            <a:tailEnd len="med" w="med" type="triangle"/>
          </a:ln>
        </p:spPr>
      </p:cxn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2" name="Shape 952"/>
        <p:cNvGrpSpPr/>
        <p:nvPr/>
      </p:nvGrpSpPr>
      <p:grpSpPr>
        <a:xfrm>
          <a:off x="0" y="0"/>
          <a:ext cx="0" cy="0"/>
          <a:chOff x="0" y="0"/>
          <a:chExt cx="0" cy="0"/>
        </a:xfrm>
      </p:grpSpPr>
      <p:sp>
        <p:nvSpPr>
          <p:cNvPr id="953" name="Google Shape;953;p95"/>
          <p:cNvSpPr txBox="1"/>
          <p:nvPr>
            <p:ph type="title"/>
          </p:nvPr>
        </p:nvSpPr>
        <p:spPr>
          <a:xfrm>
            <a:off x="275750" y="979138"/>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a:t>Website Improvements</a:t>
            </a:r>
            <a:endParaRPr/>
          </a:p>
        </p:txBody>
      </p:sp>
      <p:sp>
        <p:nvSpPr>
          <p:cNvPr id="954" name="Google Shape;954;p95"/>
          <p:cNvSpPr txBox="1"/>
          <p:nvPr>
            <p:ph idx="1" type="subTitle"/>
          </p:nvPr>
        </p:nvSpPr>
        <p:spPr>
          <a:xfrm>
            <a:off x="275750" y="2818863"/>
            <a:ext cx="4045200" cy="13455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100"/>
              <a:buNone/>
            </a:pPr>
            <a:r>
              <a:rPr lang="en" sz="1800"/>
              <a:t>Taking the feedback I have received on board, I have made changes to my website that improve the functionality, usability, and design of the website.</a:t>
            </a:r>
            <a:endParaRPr sz="1800"/>
          </a:p>
          <a:p>
            <a:pPr indent="0" lvl="0" marL="0" rtl="0" algn="ctr">
              <a:lnSpc>
                <a:spcPct val="100000"/>
              </a:lnSpc>
              <a:spcBef>
                <a:spcPts val="0"/>
              </a:spcBef>
              <a:spcAft>
                <a:spcPts val="0"/>
              </a:spcAft>
              <a:buSzPts val="2100"/>
              <a:buNone/>
            </a:pPr>
            <a:r>
              <a:t/>
            </a:r>
            <a:endParaRPr sz="1800"/>
          </a:p>
        </p:txBody>
      </p:sp>
      <p:sp>
        <p:nvSpPr>
          <p:cNvPr id="955" name="Google Shape;955;p9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956" name="Google Shape;956;p95"/>
          <p:cNvPicPr preferRelativeResize="0"/>
          <p:nvPr/>
        </p:nvPicPr>
        <p:blipFill rotWithShape="1">
          <a:blip r:embed="rId3">
            <a:alphaModFix/>
          </a:blip>
          <a:srcRect b="0" l="0" r="0" t="0"/>
          <a:stretch/>
        </p:blipFill>
        <p:spPr>
          <a:xfrm>
            <a:off x="4589513" y="1110250"/>
            <a:ext cx="4536975" cy="782800"/>
          </a:xfrm>
          <a:prstGeom prst="rect">
            <a:avLst/>
          </a:prstGeom>
          <a:noFill/>
          <a:ln>
            <a:noFill/>
          </a:ln>
        </p:spPr>
      </p:pic>
      <p:pic>
        <p:nvPicPr>
          <p:cNvPr id="957" name="Google Shape;957;p95"/>
          <p:cNvPicPr preferRelativeResize="0"/>
          <p:nvPr/>
        </p:nvPicPr>
        <p:blipFill rotWithShape="1">
          <a:blip r:embed="rId4">
            <a:alphaModFix/>
          </a:blip>
          <a:srcRect b="0" l="0" r="0" t="0"/>
          <a:stretch/>
        </p:blipFill>
        <p:spPr>
          <a:xfrm>
            <a:off x="4589513" y="2053523"/>
            <a:ext cx="4536974" cy="663955"/>
          </a:xfrm>
          <a:prstGeom prst="rect">
            <a:avLst/>
          </a:prstGeom>
          <a:noFill/>
          <a:ln>
            <a:noFill/>
          </a:ln>
        </p:spPr>
      </p:pic>
      <p:pic>
        <p:nvPicPr>
          <p:cNvPr id="958" name="Google Shape;958;p95"/>
          <p:cNvPicPr preferRelativeResize="0"/>
          <p:nvPr/>
        </p:nvPicPr>
        <p:blipFill rotWithShape="1">
          <a:blip r:embed="rId5">
            <a:alphaModFix/>
          </a:blip>
          <a:srcRect b="0" l="0" r="0" t="0"/>
          <a:stretch/>
        </p:blipFill>
        <p:spPr>
          <a:xfrm>
            <a:off x="4589513" y="2987794"/>
            <a:ext cx="4536974" cy="61043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96"/>
          <p:cNvSpPr txBox="1"/>
          <p:nvPr>
            <p:ph type="title"/>
          </p:nvPr>
        </p:nvSpPr>
        <p:spPr>
          <a:xfrm>
            <a:off x="311700" y="2938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Index Page</a:t>
            </a:r>
            <a:endParaRPr/>
          </a:p>
        </p:txBody>
      </p:sp>
      <p:sp>
        <p:nvSpPr>
          <p:cNvPr id="964" name="Google Shape;964;p96"/>
          <p:cNvSpPr txBox="1"/>
          <p:nvPr>
            <p:ph idx="1" type="body"/>
          </p:nvPr>
        </p:nvSpPr>
        <p:spPr>
          <a:xfrm>
            <a:off x="241650" y="1030825"/>
            <a:ext cx="8690100" cy="873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added to my web description to give more information about Ormiston Athletics Club for any public users who visit the website. I also styled it by increasing line height and aligning text to justify to make it easier for users to read. </a:t>
            </a:r>
            <a:endParaRPr sz="1400"/>
          </a:p>
        </p:txBody>
      </p:sp>
      <p:pic>
        <p:nvPicPr>
          <p:cNvPr id="965" name="Google Shape;965;p96"/>
          <p:cNvPicPr preferRelativeResize="0"/>
          <p:nvPr/>
        </p:nvPicPr>
        <p:blipFill rotWithShape="1">
          <a:blip r:embed="rId3">
            <a:alphaModFix/>
          </a:blip>
          <a:srcRect b="0" l="0" r="0" t="0"/>
          <a:stretch/>
        </p:blipFill>
        <p:spPr>
          <a:xfrm>
            <a:off x="811113" y="2032686"/>
            <a:ext cx="7551174" cy="2898714"/>
          </a:xfrm>
          <a:prstGeom prst="rect">
            <a:avLst/>
          </a:prstGeom>
          <a:noFill/>
          <a:ln>
            <a:noFill/>
          </a:ln>
        </p:spPr>
      </p:pic>
      <p:cxnSp>
        <p:nvCxnSpPr>
          <p:cNvPr id="966" name="Google Shape;966;p96"/>
          <p:cNvCxnSpPr/>
          <p:nvPr/>
        </p:nvCxnSpPr>
        <p:spPr>
          <a:xfrm>
            <a:off x="595450" y="1878775"/>
            <a:ext cx="1355100" cy="1283400"/>
          </a:xfrm>
          <a:prstGeom prst="straightConnector1">
            <a:avLst/>
          </a:prstGeom>
          <a:noFill/>
          <a:ln cap="flat" cmpd="sng" w="19050">
            <a:solidFill>
              <a:srgbClr val="4C1130"/>
            </a:solidFill>
            <a:prstDash val="solid"/>
            <a:round/>
            <a:headEnd len="sm" w="sm" type="none"/>
            <a:tailEnd len="med" w="med" type="triangle"/>
          </a:ln>
        </p:spPr>
      </p:cxn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97"/>
          <p:cNvSpPr txBox="1"/>
          <p:nvPr>
            <p:ph type="title"/>
          </p:nvPr>
        </p:nvSpPr>
        <p:spPr>
          <a:xfrm>
            <a:off x="311700" y="3013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Adding ‘Grade’ Column to Tables</a:t>
            </a:r>
            <a:endParaRPr/>
          </a:p>
        </p:txBody>
      </p:sp>
      <p:pic>
        <p:nvPicPr>
          <p:cNvPr id="972" name="Google Shape;972;p97"/>
          <p:cNvPicPr preferRelativeResize="0"/>
          <p:nvPr/>
        </p:nvPicPr>
        <p:blipFill rotWithShape="1">
          <a:blip r:embed="rId3">
            <a:alphaModFix/>
          </a:blip>
          <a:srcRect b="0" l="0" r="0" t="0"/>
          <a:stretch/>
        </p:blipFill>
        <p:spPr>
          <a:xfrm>
            <a:off x="1273913" y="2091600"/>
            <a:ext cx="6596174" cy="2908175"/>
          </a:xfrm>
          <a:prstGeom prst="rect">
            <a:avLst/>
          </a:prstGeom>
          <a:noFill/>
          <a:ln>
            <a:noFill/>
          </a:ln>
        </p:spPr>
      </p:pic>
      <p:sp>
        <p:nvSpPr>
          <p:cNvPr id="973" name="Google Shape;973;p97"/>
          <p:cNvSpPr txBox="1"/>
          <p:nvPr>
            <p:ph idx="1" type="body"/>
          </p:nvPr>
        </p:nvSpPr>
        <p:spPr>
          <a:xfrm>
            <a:off x="410650" y="1053125"/>
            <a:ext cx="8420700" cy="8712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Despite the Grade column not being in tables in my original design, I decided to include it because it made sense to have the grade displayed if you were to filter members with it. Thus, I added it to all the tables displaying members (members, fees, events pages)</a:t>
            </a:r>
            <a:endParaRPr sz="1400"/>
          </a:p>
        </p:txBody>
      </p:sp>
      <p:sp>
        <p:nvSpPr>
          <p:cNvPr id="974" name="Google Shape;974;p97"/>
          <p:cNvSpPr/>
          <p:nvPr/>
        </p:nvSpPr>
        <p:spPr>
          <a:xfrm>
            <a:off x="3849950" y="2103438"/>
            <a:ext cx="1119000" cy="30903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sp>
        <p:nvSpPr>
          <p:cNvPr id="979" name="Google Shape;979;p98"/>
          <p:cNvSpPr txBox="1"/>
          <p:nvPr>
            <p:ph type="title"/>
          </p:nvPr>
        </p:nvSpPr>
        <p:spPr>
          <a:xfrm>
            <a:off x="311700" y="2938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Pagination</a:t>
            </a:r>
            <a:endParaRPr/>
          </a:p>
        </p:txBody>
      </p:sp>
      <p:sp>
        <p:nvSpPr>
          <p:cNvPr id="980" name="Google Shape;980;p98"/>
          <p:cNvSpPr txBox="1"/>
          <p:nvPr>
            <p:ph idx="1" type="body"/>
          </p:nvPr>
        </p:nvSpPr>
        <p:spPr>
          <a:xfrm>
            <a:off x="241650" y="856150"/>
            <a:ext cx="2095500" cy="403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400"/>
              <a:t>I added pagination for all my admin pages with a table (Members, Fees, and Event pages). I made sure to add an active page to remind users which page they are on. </a:t>
            </a:r>
            <a:endParaRPr sz="1400"/>
          </a:p>
          <a:p>
            <a:pPr indent="0" lvl="0" marL="0" rtl="0" algn="just">
              <a:lnSpc>
                <a:spcPct val="115000"/>
              </a:lnSpc>
              <a:spcBef>
                <a:spcPts val="1600"/>
              </a:spcBef>
              <a:spcAft>
                <a:spcPts val="1600"/>
              </a:spcAft>
              <a:buSzPts val="1800"/>
              <a:buNone/>
            </a:pPr>
            <a:r>
              <a:rPr lang="en" sz="1400"/>
              <a:t>I also made sure to remove the back button on the first page and the next button on the last page, to let users know it is the first/last page. </a:t>
            </a:r>
            <a:endParaRPr sz="1400"/>
          </a:p>
        </p:txBody>
      </p:sp>
      <p:pic>
        <p:nvPicPr>
          <p:cNvPr id="981" name="Google Shape;981;p98"/>
          <p:cNvPicPr preferRelativeResize="0"/>
          <p:nvPr/>
        </p:nvPicPr>
        <p:blipFill rotWithShape="1">
          <a:blip r:embed="rId3">
            <a:alphaModFix/>
          </a:blip>
          <a:srcRect b="0" l="0" r="0" t="0"/>
          <a:stretch/>
        </p:blipFill>
        <p:spPr>
          <a:xfrm>
            <a:off x="2478075" y="1030825"/>
            <a:ext cx="6557300" cy="1131383"/>
          </a:xfrm>
          <a:prstGeom prst="rect">
            <a:avLst/>
          </a:prstGeom>
          <a:noFill/>
          <a:ln>
            <a:noFill/>
          </a:ln>
        </p:spPr>
      </p:pic>
      <p:pic>
        <p:nvPicPr>
          <p:cNvPr id="982" name="Google Shape;982;p98"/>
          <p:cNvPicPr preferRelativeResize="0"/>
          <p:nvPr/>
        </p:nvPicPr>
        <p:blipFill rotWithShape="1">
          <a:blip r:embed="rId4">
            <a:alphaModFix/>
          </a:blip>
          <a:srcRect b="0" l="0" r="0" t="0"/>
          <a:stretch/>
        </p:blipFill>
        <p:spPr>
          <a:xfrm>
            <a:off x="2478075" y="2394140"/>
            <a:ext cx="6557298" cy="959616"/>
          </a:xfrm>
          <a:prstGeom prst="rect">
            <a:avLst/>
          </a:prstGeom>
          <a:noFill/>
          <a:ln>
            <a:noFill/>
          </a:ln>
        </p:spPr>
      </p:pic>
      <p:pic>
        <p:nvPicPr>
          <p:cNvPr id="983" name="Google Shape;983;p98"/>
          <p:cNvPicPr preferRelativeResize="0"/>
          <p:nvPr/>
        </p:nvPicPr>
        <p:blipFill rotWithShape="1">
          <a:blip r:embed="rId5">
            <a:alphaModFix/>
          </a:blip>
          <a:srcRect b="0" l="0" r="0" t="0"/>
          <a:stretch/>
        </p:blipFill>
        <p:spPr>
          <a:xfrm>
            <a:off x="2478075" y="3744443"/>
            <a:ext cx="6557300" cy="88225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7" name="Shape 987"/>
        <p:cNvGrpSpPr/>
        <p:nvPr/>
      </p:nvGrpSpPr>
      <p:grpSpPr>
        <a:xfrm>
          <a:off x="0" y="0"/>
          <a:ext cx="0" cy="0"/>
          <a:chOff x="0" y="0"/>
          <a:chExt cx="0" cy="0"/>
        </a:xfrm>
      </p:grpSpPr>
      <p:sp>
        <p:nvSpPr>
          <p:cNvPr id="988" name="Google Shape;988;p99"/>
          <p:cNvSpPr txBox="1"/>
          <p:nvPr>
            <p:ph type="title"/>
          </p:nvPr>
        </p:nvSpPr>
        <p:spPr>
          <a:xfrm>
            <a:off x="311700" y="29387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Fees Page</a:t>
            </a:r>
            <a:endParaRPr/>
          </a:p>
        </p:txBody>
      </p:sp>
      <p:sp>
        <p:nvSpPr>
          <p:cNvPr id="989" name="Google Shape;989;p99"/>
          <p:cNvSpPr txBox="1"/>
          <p:nvPr>
            <p:ph idx="1" type="body"/>
          </p:nvPr>
        </p:nvSpPr>
        <p:spPr>
          <a:xfrm>
            <a:off x="4611925" y="1030825"/>
            <a:ext cx="4219500" cy="12813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decided to only make those with outstanding fees red instead of the whole column so that the members with the outstanding fees stand out more to the user (the admin)</a:t>
            </a:r>
            <a:endParaRPr sz="1400"/>
          </a:p>
        </p:txBody>
      </p:sp>
      <p:pic>
        <p:nvPicPr>
          <p:cNvPr id="990" name="Google Shape;990;p99"/>
          <p:cNvPicPr preferRelativeResize="0"/>
          <p:nvPr/>
        </p:nvPicPr>
        <p:blipFill rotWithShape="1">
          <a:blip r:embed="rId3">
            <a:alphaModFix/>
          </a:blip>
          <a:srcRect b="0" l="0" r="0" t="0"/>
          <a:stretch/>
        </p:blipFill>
        <p:spPr>
          <a:xfrm>
            <a:off x="4541013" y="2396349"/>
            <a:ext cx="4361325" cy="2667608"/>
          </a:xfrm>
          <a:prstGeom prst="rect">
            <a:avLst/>
          </a:prstGeom>
          <a:noFill/>
          <a:ln>
            <a:noFill/>
          </a:ln>
        </p:spPr>
      </p:pic>
      <p:cxnSp>
        <p:nvCxnSpPr>
          <p:cNvPr id="991" name="Google Shape;991;p99"/>
          <p:cNvCxnSpPr>
            <a:stCxn id="989" idx="2"/>
          </p:cNvCxnSpPr>
          <p:nvPr/>
        </p:nvCxnSpPr>
        <p:spPr>
          <a:xfrm>
            <a:off x="6721675" y="2312125"/>
            <a:ext cx="580200" cy="605700"/>
          </a:xfrm>
          <a:prstGeom prst="straightConnector1">
            <a:avLst/>
          </a:prstGeom>
          <a:noFill/>
          <a:ln cap="flat" cmpd="sng" w="19050">
            <a:solidFill>
              <a:srgbClr val="4C1130"/>
            </a:solidFill>
            <a:prstDash val="solid"/>
            <a:round/>
            <a:headEnd len="sm" w="sm" type="none"/>
            <a:tailEnd len="med" w="med" type="triangle"/>
          </a:ln>
        </p:spPr>
      </p:cxnSp>
      <p:pic>
        <p:nvPicPr>
          <p:cNvPr id="992" name="Google Shape;992;p99"/>
          <p:cNvPicPr preferRelativeResize="0"/>
          <p:nvPr/>
        </p:nvPicPr>
        <p:blipFill rotWithShape="1">
          <a:blip r:embed="rId4">
            <a:alphaModFix/>
          </a:blip>
          <a:srcRect b="0" l="0" r="0" t="0"/>
          <a:stretch/>
        </p:blipFill>
        <p:spPr>
          <a:xfrm>
            <a:off x="1094112" y="3079600"/>
            <a:ext cx="2514600" cy="1485900"/>
          </a:xfrm>
          <a:prstGeom prst="rect">
            <a:avLst/>
          </a:prstGeom>
          <a:noFill/>
          <a:ln>
            <a:noFill/>
          </a:ln>
        </p:spPr>
      </p:pic>
      <p:sp>
        <p:nvSpPr>
          <p:cNvPr id="993" name="Google Shape;993;p99"/>
          <p:cNvSpPr txBox="1"/>
          <p:nvPr>
            <p:ph idx="1" type="body"/>
          </p:nvPr>
        </p:nvSpPr>
        <p:spPr>
          <a:xfrm>
            <a:off x="241650" y="1030825"/>
            <a:ext cx="4219500" cy="12813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checkbox for the outstanding fees wasn’t very clear when it was unticked, so I changed it to a dropdown with an option for members with outstanding fees, without outstanding fees, and both.</a:t>
            </a:r>
            <a:endParaRPr sz="1400"/>
          </a:p>
        </p:txBody>
      </p:sp>
      <p:cxnSp>
        <p:nvCxnSpPr>
          <p:cNvPr id="994" name="Google Shape;994;p99"/>
          <p:cNvCxnSpPr>
            <a:stCxn id="993" idx="2"/>
            <a:endCxn id="992" idx="0"/>
          </p:cNvCxnSpPr>
          <p:nvPr/>
        </p:nvCxnSpPr>
        <p:spPr>
          <a:xfrm>
            <a:off x="2351400" y="2312125"/>
            <a:ext cx="0" cy="767400"/>
          </a:xfrm>
          <a:prstGeom prst="straightConnector1">
            <a:avLst/>
          </a:prstGeom>
          <a:noFill/>
          <a:ln cap="flat" cmpd="sng" w="19050">
            <a:solidFill>
              <a:srgbClr val="4C1130"/>
            </a:solidFill>
            <a:prstDash val="solid"/>
            <a:round/>
            <a:headEnd len="sm" w="sm" type="none"/>
            <a:tailEnd len="med" w="med" type="triangle"/>
          </a:ln>
        </p:spPr>
      </p:cxn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00"/>
          <p:cNvSpPr txBox="1"/>
          <p:nvPr>
            <p:ph type="title"/>
          </p:nvPr>
        </p:nvSpPr>
        <p:spPr>
          <a:xfrm>
            <a:off x="311700" y="293875"/>
            <a:ext cx="390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Events Page</a:t>
            </a:r>
            <a:endParaRPr/>
          </a:p>
        </p:txBody>
      </p:sp>
      <p:sp>
        <p:nvSpPr>
          <p:cNvPr id="1000" name="Google Shape;1000;p100"/>
          <p:cNvSpPr txBox="1"/>
          <p:nvPr>
            <p:ph idx="1" type="body"/>
          </p:nvPr>
        </p:nvSpPr>
        <p:spPr>
          <a:xfrm>
            <a:off x="4695900" y="1030825"/>
            <a:ext cx="4219500" cy="1407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made the member details div shorter so that you could see the edit details underneath when you clicked the edit button (below). The edit leads to the member page but doesn’t show the edit unless you refreshed it, so I also fixed that.</a:t>
            </a:r>
            <a:endParaRPr sz="1400"/>
          </a:p>
        </p:txBody>
      </p:sp>
      <p:sp>
        <p:nvSpPr>
          <p:cNvPr id="1001" name="Google Shape;1001;p100"/>
          <p:cNvSpPr txBox="1"/>
          <p:nvPr>
            <p:ph idx="1" type="body"/>
          </p:nvPr>
        </p:nvSpPr>
        <p:spPr>
          <a:xfrm>
            <a:off x="241650" y="1030825"/>
            <a:ext cx="4219500" cy="9300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added a dropdown with all the event dates as an extra option for admins who may not have a specific date in mind.  </a:t>
            </a:r>
            <a:endParaRPr sz="1400"/>
          </a:p>
        </p:txBody>
      </p:sp>
      <p:pic>
        <p:nvPicPr>
          <p:cNvPr id="1002" name="Google Shape;1002;p100"/>
          <p:cNvPicPr preferRelativeResize="0"/>
          <p:nvPr/>
        </p:nvPicPr>
        <p:blipFill rotWithShape="1">
          <a:blip r:embed="rId3">
            <a:alphaModFix/>
          </a:blip>
          <a:srcRect b="0" l="0" r="0" t="0"/>
          <a:stretch/>
        </p:blipFill>
        <p:spPr>
          <a:xfrm>
            <a:off x="679538" y="2476375"/>
            <a:ext cx="3343720" cy="2526575"/>
          </a:xfrm>
          <a:prstGeom prst="rect">
            <a:avLst/>
          </a:prstGeom>
          <a:noFill/>
          <a:ln>
            <a:noFill/>
          </a:ln>
        </p:spPr>
      </p:pic>
      <p:cxnSp>
        <p:nvCxnSpPr>
          <p:cNvPr id="1003" name="Google Shape;1003;p100"/>
          <p:cNvCxnSpPr>
            <a:stCxn id="1001" idx="2"/>
          </p:cNvCxnSpPr>
          <p:nvPr/>
        </p:nvCxnSpPr>
        <p:spPr>
          <a:xfrm flipH="1">
            <a:off x="2104500" y="1960825"/>
            <a:ext cx="246900" cy="1889100"/>
          </a:xfrm>
          <a:prstGeom prst="straightConnector1">
            <a:avLst/>
          </a:prstGeom>
          <a:noFill/>
          <a:ln cap="flat" cmpd="sng" w="19050">
            <a:solidFill>
              <a:srgbClr val="4C1130"/>
            </a:solidFill>
            <a:prstDash val="solid"/>
            <a:round/>
            <a:headEnd len="sm" w="sm" type="none"/>
            <a:tailEnd len="med" w="med" type="triangle"/>
          </a:ln>
        </p:spPr>
      </p:cxnSp>
      <p:sp>
        <p:nvSpPr>
          <p:cNvPr id="1004" name="Google Shape;1004;p100"/>
          <p:cNvSpPr txBox="1"/>
          <p:nvPr>
            <p:ph type="title"/>
          </p:nvPr>
        </p:nvSpPr>
        <p:spPr>
          <a:xfrm>
            <a:off x="4767775" y="293875"/>
            <a:ext cx="39078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Club Member Page</a:t>
            </a:r>
            <a:endParaRPr/>
          </a:p>
        </p:txBody>
      </p:sp>
      <p:pic>
        <p:nvPicPr>
          <p:cNvPr id="1005" name="Google Shape;1005;p100"/>
          <p:cNvPicPr preferRelativeResize="0"/>
          <p:nvPr/>
        </p:nvPicPr>
        <p:blipFill rotWithShape="1">
          <a:blip r:embed="rId4">
            <a:alphaModFix/>
          </a:blip>
          <a:srcRect b="0" l="0" r="0" t="0"/>
          <a:stretch/>
        </p:blipFill>
        <p:spPr>
          <a:xfrm>
            <a:off x="4695901" y="2639025"/>
            <a:ext cx="4219499" cy="2018160"/>
          </a:xfrm>
          <a:prstGeom prst="rect">
            <a:avLst/>
          </a:prstGeom>
          <a:noFill/>
          <a:ln>
            <a:noFill/>
          </a:ln>
        </p:spPr>
      </p:pic>
      <p:cxnSp>
        <p:nvCxnSpPr>
          <p:cNvPr id="1006" name="Google Shape;1006;p100"/>
          <p:cNvCxnSpPr>
            <a:stCxn id="1000" idx="2"/>
          </p:cNvCxnSpPr>
          <p:nvPr/>
        </p:nvCxnSpPr>
        <p:spPr>
          <a:xfrm flipH="1">
            <a:off x="6675150" y="2438425"/>
            <a:ext cx="130500" cy="1989600"/>
          </a:xfrm>
          <a:prstGeom prst="straightConnector1">
            <a:avLst/>
          </a:prstGeom>
          <a:noFill/>
          <a:ln cap="flat" cmpd="sng" w="19050">
            <a:solidFill>
              <a:srgbClr val="4C1130"/>
            </a:solidFill>
            <a:prstDash val="solid"/>
            <a:round/>
            <a:headEnd len="sm" w="sm" type="none"/>
            <a:tailEnd len="med" w="med" type="triangle"/>
          </a:ln>
        </p:spPr>
      </p:cxn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0" name="Shape 1010"/>
        <p:cNvGrpSpPr/>
        <p:nvPr/>
      </p:nvGrpSpPr>
      <p:grpSpPr>
        <a:xfrm>
          <a:off x="0" y="0"/>
          <a:ext cx="0" cy="0"/>
          <a:chOff x="0" y="0"/>
          <a:chExt cx="0" cy="0"/>
        </a:xfrm>
      </p:grpSpPr>
      <p:sp>
        <p:nvSpPr>
          <p:cNvPr id="1011" name="Google Shape;1011;p101"/>
          <p:cNvSpPr txBox="1"/>
          <p:nvPr>
            <p:ph type="title"/>
          </p:nvPr>
        </p:nvSpPr>
        <p:spPr>
          <a:xfrm>
            <a:off x="275750" y="979138"/>
            <a:ext cx="4045200" cy="17862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t>Second Usability Testing &amp; Improvements</a:t>
            </a:r>
            <a:endParaRPr sz="3600"/>
          </a:p>
        </p:txBody>
      </p:sp>
      <p:sp>
        <p:nvSpPr>
          <p:cNvPr id="1012" name="Google Shape;1012;p101"/>
          <p:cNvSpPr txBox="1"/>
          <p:nvPr>
            <p:ph idx="1" type="subTitle"/>
          </p:nvPr>
        </p:nvSpPr>
        <p:spPr>
          <a:xfrm>
            <a:off x="275750" y="2818879"/>
            <a:ext cx="4045200" cy="17862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sz="1800"/>
              <a:t>Testing your website not only once, but multiple times is important for continuously making improvements to your website. This is to ensure your users will be happy and satisfied with the outcome.</a:t>
            </a:r>
            <a:endParaRPr sz="1800"/>
          </a:p>
        </p:txBody>
      </p:sp>
      <p:sp>
        <p:nvSpPr>
          <p:cNvPr id="1013" name="Google Shape;1013;p10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600"/>
              </a:spcAft>
              <a:buSzPts val="1800"/>
              <a:buNone/>
            </a:pPr>
            <a:r>
              <a:t/>
            </a:r>
            <a:endParaRPr/>
          </a:p>
        </p:txBody>
      </p:sp>
      <p:pic>
        <p:nvPicPr>
          <p:cNvPr id="1014" name="Google Shape;1014;p101"/>
          <p:cNvPicPr preferRelativeResize="0"/>
          <p:nvPr/>
        </p:nvPicPr>
        <p:blipFill rotWithShape="1">
          <a:blip r:embed="rId3">
            <a:alphaModFix/>
          </a:blip>
          <a:srcRect b="0" l="0" r="0" t="0"/>
          <a:stretch/>
        </p:blipFill>
        <p:spPr>
          <a:xfrm>
            <a:off x="4640475" y="553400"/>
            <a:ext cx="4435061" cy="1595950"/>
          </a:xfrm>
          <a:prstGeom prst="rect">
            <a:avLst/>
          </a:prstGeom>
          <a:noFill/>
          <a:ln>
            <a:noFill/>
          </a:ln>
        </p:spPr>
      </p:pic>
      <p:pic>
        <p:nvPicPr>
          <p:cNvPr id="1015" name="Google Shape;1015;p101"/>
          <p:cNvPicPr preferRelativeResize="0"/>
          <p:nvPr/>
        </p:nvPicPr>
        <p:blipFill rotWithShape="1">
          <a:blip r:embed="rId4">
            <a:alphaModFix/>
          </a:blip>
          <a:srcRect b="0" l="0" r="0" t="0"/>
          <a:stretch/>
        </p:blipFill>
        <p:spPr>
          <a:xfrm>
            <a:off x="4640474" y="2669025"/>
            <a:ext cx="4435050" cy="1555454"/>
          </a:xfrm>
          <a:prstGeom prst="rect">
            <a:avLst/>
          </a:prstGeom>
          <a:noFill/>
          <a:ln>
            <a:noFill/>
          </a:ln>
        </p:spPr>
      </p:pic>
      <p:cxnSp>
        <p:nvCxnSpPr>
          <p:cNvPr id="1016" name="Google Shape;1016;p101"/>
          <p:cNvCxnSpPr>
            <a:stCxn id="1014" idx="2"/>
            <a:endCxn id="1015" idx="0"/>
          </p:cNvCxnSpPr>
          <p:nvPr/>
        </p:nvCxnSpPr>
        <p:spPr>
          <a:xfrm>
            <a:off x="6858005" y="2149350"/>
            <a:ext cx="0" cy="5196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2C4C9"/>
        </a:solidFill>
      </p:bgPr>
    </p:bg>
    <p:spTree>
      <p:nvGrpSpPr>
        <p:cNvPr id="139" name="Shape 139"/>
        <p:cNvGrpSpPr/>
        <p:nvPr/>
      </p:nvGrpSpPr>
      <p:grpSpPr>
        <a:xfrm>
          <a:off x="0" y="0"/>
          <a:ext cx="0" cy="0"/>
          <a:chOff x="0" y="0"/>
          <a:chExt cx="0" cy="0"/>
        </a:xfrm>
      </p:grpSpPr>
      <p:sp>
        <p:nvSpPr>
          <p:cNvPr id="140" name="Google Shape;140;p21"/>
          <p:cNvSpPr txBox="1"/>
          <p:nvPr>
            <p:ph type="title"/>
          </p:nvPr>
        </p:nvSpPr>
        <p:spPr>
          <a:xfrm>
            <a:off x="490250" y="526350"/>
            <a:ext cx="7942500" cy="4090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400"/>
              <a:buNone/>
            </a:pPr>
            <a:r>
              <a:rPr lang="en" sz="7200"/>
              <a:t>Auckland City Athletics Club</a:t>
            </a:r>
            <a:endParaRPr sz="7200"/>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0" name="Shape 1020"/>
        <p:cNvGrpSpPr/>
        <p:nvPr/>
      </p:nvGrpSpPr>
      <p:grpSpPr>
        <a:xfrm>
          <a:off x="0" y="0"/>
          <a:ext cx="0" cy="0"/>
          <a:chOff x="0" y="0"/>
          <a:chExt cx="0" cy="0"/>
        </a:xfrm>
      </p:grpSpPr>
      <p:sp>
        <p:nvSpPr>
          <p:cNvPr id="1021" name="Google Shape;1021;p10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2nd Feedback</a:t>
            </a:r>
            <a:endParaRPr/>
          </a:p>
        </p:txBody>
      </p:sp>
      <p:sp>
        <p:nvSpPr>
          <p:cNvPr id="1022" name="Google Shape;1022;p102"/>
          <p:cNvSpPr txBox="1"/>
          <p:nvPr>
            <p:ph idx="1" type="body"/>
          </p:nvPr>
        </p:nvSpPr>
        <p:spPr>
          <a:xfrm>
            <a:off x="311700" y="1234075"/>
            <a:ext cx="8568900" cy="66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t>This time, I decided to get another of the volunteers, Ms. Al Salihi, to test my improved website to see if I could further improve it. This is what she said: </a:t>
            </a:r>
            <a:endParaRPr/>
          </a:p>
          <a:p>
            <a:pPr indent="0" lvl="0" marL="0" rtl="0" algn="just">
              <a:lnSpc>
                <a:spcPct val="115000"/>
              </a:lnSpc>
              <a:spcBef>
                <a:spcPts val="1600"/>
              </a:spcBef>
              <a:spcAft>
                <a:spcPts val="1600"/>
              </a:spcAft>
              <a:buSzPts val="1800"/>
              <a:buNone/>
            </a:pPr>
            <a:r>
              <a:t/>
            </a:r>
            <a:endParaRPr/>
          </a:p>
        </p:txBody>
      </p:sp>
      <p:pic>
        <p:nvPicPr>
          <p:cNvPr id="1023" name="Google Shape;1023;p102"/>
          <p:cNvPicPr preferRelativeResize="0"/>
          <p:nvPr/>
        </p:nvPicPr>
        <p:blipFill rotWithShape="1">
          <a:blip r:embed="rId3">
            <a:alphaModFix/>
          </a:blip>
          <a:srcRect b="0" l="0" r="0" t="0"/>
          <a:stretch/>
        </p:blipFill>
        <p:spPr>
          <a:xfrm>
            <a:off x="411525" y="2091588"/>
            <a:ext cx="2571750" cy="1247775"/>
          </a:xfrm>
          <a:prstGeom prst="rect">
            <a:avLst/>
          </a:prstGeom>
          <a:noFill/>
          <a:ln>
            <a:noFill/>
          </a:ln>
        </p:spPr>
      </p:pic>
      <p:sp>
        <p:nvSpPr>
          <p:cNvPr id="1024" name="Google Shape;1024;p102"/>
          <p:cNvSpPr txBox="1"/>
          <p:nvPr>
            <p:ph idx="1" type="body"/>
          </p:nvPr>
        </p:nvSpPr>
        <p:spPr>
          <a:xfrm>
            <a:off x="3032725" y="2011700"/>
            <a:ext cx="5724600" cy="1247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She got confused with the filters and thought it wasn’t working because she only chose one of the two filters. She didn’t like that you had to have both in order for them to work. </a:t>
            </a:r>
            <a:endParaRPr sz="1600"/>
          </a:p>
        </p:txBody>
      </p:sp>
      <p:cxnSp>
        <p:nvCxnSpPr>
          <p:cNvPr id="1025" name="Google Shape;1025;p102"/>
          <p:cNvCxnSpPr>
            <a:stCxn id="1024" idx="1"/>
          </p:cNvCxnSpPr>
          <p:nvPr/>
        </p:nvCxnSpPr>
        <p:spPr>
          <a:xfrm rot="10800000">
            <a:off x="2546125" y="2361350"/>
            <a:ext cx="486600" cy="274200"/>
          </a:xfrm>
          <a:prstGeom prst="straightConnector1">
            <a:avLst/>
          </a:prstGeom>
          <a:noFill/>
          <a:ln cap="flat" cmpd="sng" w="9525">
            <a:solidFill>
              <a:srgbClr val="4C1130"/>
            </a:solidFill>
            <a:prstDash val="solid"/>
            <a:round/>
            <a:headEnd len="sm" w="sm" type="none"/>
            <a:tailEnd len="med" w="med" type="triangle"/>
          </a:ln>
        </p:spPr>
      </p:cxnSp>
      <p:pic>
        <p:nvPicPr>
          <p:cNvPr id="1026" name="Google Shape;1026;p102"/>
          <p:cNvPicPr preferRelativeResize="0"/>
          <p:nvPr/>
        </p:nvPicPr>
        <p:blipFill rotWithShape="1">
          <a:blip r:embed="rId4">
            <a:alphaModFix/>
          </a:blip>
          <a:srcRect b="0" l="0" r="0" t="0"/>
          <a:stretch/>
        </p:blipFill>
        <p:spPr>
          <a:xfrm>
            <a:off x="1200450" y="3339370"/>
            <a:ext cx="993897" cy="1603250"/>
          </a:xfrm>
          <a:prstGeom prst="rect">
            <a:avLst/>
          </a:prstGeom>
          <a:noFill/>
          <a:ln>
            <a:noFill/>
          </a:ln>
        </p:spPr>
      </p:pic>
      <p:sp>
        <p:nvSpPr>
          <p:cNvPr id="1027" name="Google Shape;1027;p102"/>
          <p:cNvSpPr txBox="1"/>
          <p:nvPr>
            <p:ph idx="1" type="body"/>
          </p:nvPr>
        </p:nvSpPr>
        <p:spPr>
          <a:xfrm>
            <a:off x="3032725" y="3517150"/>
            <a:ext cx="5724600" cy="1247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SzPts val="1800"/>
              <a:buNone/>
            </a:pPr>
            <a:br>
              <a:rPr lang="en"/>
            </a:br>
            <a:r>
              <a:rPr lang="en"/>
              <a:t>She likes that the outstanding fees are in colour.</a:t>
            </a:r>
            <a:endParaRPr/>
          </a:p>
        </p:txBody>
      </p:sp>
      <p:cxnSp>
        <p:nvCxnSpPr>
          <p:cNvPr id="1028" name="Google Shape;1028;p102"/>
          <p:cNvCxnSpPr>
            <a:stCxn id="1027" idx="1"/>
          </p:cNvCxnSpPr>
          <p:nvPr/>
        </p:nvCxnSpPr>
        <p:spPr>
          <a:xfrm flipH="1">
            <a:off x="1991725" y="4141000"/>
            <a:ext cx="1041000" cy="3660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2" name="Shape 1032"/>
        <p:cNvGrpSpPr/>
        <p:nvPr/>
      </p:nvGrpSpPr>
      <p:grpSpPr>
        <a:xfrm>
          <a:off x="0" y="0"/>
          <a:ext cx="0" cy="0"/>
          <a:chOff x="0" y="0"/>
          <a:chExt cx="0" cy="0"/>
        </a:xfrm>
      </p:grpSpPr>
      <p:pic>
        <p:nvPicPr>
          <p:cNvPr id="1033" name="Google Shape;1033;p103"/>
          <p:cNvPicPr preferRelativeResize="0"/>
          <p:nvPr/>
        </p:nvPicPr>
        <p:blipFill rotWithShape="1">
          <a:blip r:embed="rId3">
            <a:alphaModFix/>
          </a:blip>
          <a:srcRect b="26007" l="0" r="0" t="0"/>
          <a:stretch/>
        </p:blipFill>
        <p:spPr>
          <a:xfrm>
            <a:off x="313000" y="3238625"/>
            <a:ext cx="5048272" cy="1152113"/>
          </a:xfrm>
          <a:prstGeom prst="rect">
            <a:avLst/>
          </a:prstGeom>
          <a:noFill/>
          <a:ln>
            <a:noFill/>
          </a:ln>
        </p:spPr>
      </p:pic>
      <p:sp>
        <p:nvSpPr>
          <p:cNvPr id="1034" name="Google Shape;1034;p10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2nd Feedback</a:t>
            </a:r>
            <a:endParaRPr/>
          </a:p>
        </p:txBody>
      </p:sp>
      <p:sp>
        <p:nvSpPr>
          <p:cNvPr id="1035" name="Google Shape;1035;p103"/>
          <p:cNvSpPr txBox="1"/>
          <p:nvPr>
            <p:ph idx="1" type="body"/>
          </p:nvPr>
        </p:nvSpPr>
        <p:spPr>
          <a:xfrm>
            <a:off x="5484175" y="3238625"/>
            <a:ext cx="3346800" cy="1247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As she was scrolling through the given event dates, one of them didn’t have any members enrolled in it. However, it wasn’t clear.</a:t>
            </a:r>
            <a:endParaRPr sz="1600"/>
          </a:p>
        </p:txBody>
      </p:sp>
      <p:cxnSp>
        <p:nvCxnSpPr>
          <p:cNvPr id="1036" name="Google Shape;1036;p103"/>
          <p:cNvCxnSpPr>
            <a:stCxn id="1035" idx="1"/>
          </p:cNvCxnSpPr>
          <p:nvPr/>
        </p:nvCxnSpPr>
        <p:spPr>
          <a:xfrm flipH="1">
            <a:off x="4219375" y="3862475"/>
            <a:ext cx="1264800" cy="455400"/>
          </a:xfrm>
          <a:prstGeom prst="straightConnector1">
            <a:avLst/>
          </a:prstGeom>
          <a:noFill/>
          <a:ln cap="flat" cmpd="sng" w="9525">
            <a:solidFill>
              <a:srgbClr val="4C1130"/>
            </a:solidFill>
            <a:prstDash val="solid"/>
            <a:round/>
            <a:headEnd len="sm" w="sm" type="none"/>
            <a:tailEnd len="med" w="med" type="triangle"/>
          </a:ln>
        </p:spPr>
      </p:cxnSp>
      <p:pic>
        <p:nvPicPr>
          <p:cNvPr id="1037" name="Google Shape;1037;p103"/>
          <p:cNvPicPr preferRelativeResize="0"/>
          <p:nvPr/>
        </p:nvPicPr>
        <p:blipFill rotWithShape="1">
          <a:blip r:embed="rId4">
            <a:alphaModFix/>
          </a:blip>
          <a:srcRect b="0" l="0" r="0" t="0"/>
          <a:stretch/>
        </p:blipFill>
        <p:spPr>
          <a:xfrm>
            <a:off x="1293100" y="1439425"/>
            <a:ext cx="3088072" cy="1512200"/>
          </a:xfrm>
          <a:prstGeom prst="rect">
            <a:avLst/>
          </a:prstGeom>
          <a:noFill/>
          <a:ln>
            <a:noFill/>
          </a:ln>
        </p:spPr>
      </p:pic>
      <p:sp>
        <p:nvSpPr>
          <p:cNvPr id="1038" name="Google Shape;1038;p103"/>
          <p:cNvSpPr txBox="1"/>
          <p:nvPr>
            <p:ph idx="1" type="body"/>
          </p:nvPr>
        </p:nvSpPr>
        <p:spPr>
          <a:xfrm>
            <a:off x="5484175" y="1504325"/>
            <a:ext cx="3346800" cy="1247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The specific date for events were not clear as she thought they were for two different things. Maybe change the label for the second?</a:t>
            </a:r>
            <a:endParaRPr sz="1600"/>
          </a:p>
        </p:txBody>
      </p:sp>
      <p:cxnSp>
        <p:nvCxnSpPr>
          <p:cNvPr id="1039" name="Google Shape;1039;p103"/>
          <p:cNvCxnSpPr>
            <a:stCxn id="1038" idx="1"/>
          </p:cNvCxnSpPr>
          <p:nvPr/>
        </p:nvCxnSpPr>
        <p:spPr>
          <a:xfrm flipH="1">
            <a:off x="3398275" y="2128175"/>
            <a:ext cx="2085900" cy="3930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3" name="Shape 1043"/>
        <p:cNvGrpSpPr/>
        <p:nvPr/>
      </p:nvGrpSpPr>
      <p:grpSpPr>
        <a:xfrm>
          <a:off x="0" y="0"/>
          <a:ext cx="0" cy="0"/>
          <a:chOff x="0" y="0"/>
          <a:chExt cx="0" cy="0"/>
        </a:xfrm>
      </p:grpSpPr>
      <p:sp>
        <p:nvSpPr>
          <p:cNvPr id="1044" name="Google Shape;1044;p10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2nd Feedback</a:t>
            </a:r>
            <a:endParaRPr/>
          </a:p>
        </p:txBody>
      </p:sp>
      <p:sp>
        <p:nvSpPr>
          <p:cNvPr id="1045" name="Google Shape;1045;p104"/>
          <p:cNvSpPr txBox="1"/>
          <p:nvPr>
            <p:ph idx="1" type="body"/>
          </p:nvPr>
        </p:nvSpPr>
        <p:spPr>
          <a:xfrm>
            <a:off x="6837475" y="1227125"/>
            <a:ext cx="2188500" cy="9903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The edit details were hard to find, it is a bit small.</a:t>
            </a:r>
            <a:endParaRPr sz="1600"/>
          </a:p>
        </p:txBody>
      </p:sp>
      <p:pic>
        <p:nvPicPr>
          <p:cNvPr id="1046" name="Google Shape;1046;p104"/>
          <p:cNvPicPr preferRelativeResize="0"/>
          <p:nvPr/>
        </p:nvPicPr>
        <p:blipFill rotWithShape="1">
          <a:blip r:embed="rId3">
            <a:alphaModFix/>
          </a:blip>
          <a:srcRect b="0" l="0" r="0" t="0"/>
          <a:stretch/>
        </p:blipFill>
        <p:spPr>
          <a:xfrm>
            <a:off x="121600" y="1169400"/>
            <a:ext cx="6621674" cy="2382799"/>
          </a:xfrm>
          <a:prstGeom prst="rect">
            <a:avLst/>
          </a:prstGeom>
          <a:noFill/>
          <a:ln>
            <a:noFill/>
          </a:ln>
        </p:spPr>
      </p:pic>
      <p:cxnSp>
        <p:nvCxnSpPr>
          <p:cNvPr id="1047" name="Google Shape;1047;p104"/>
          <p:cNvCxnSpPr>
            <a:stCxn id="1045" idx="1"/>
          </p:cNvCxnSpPr>
          <p:nvPr/>
        </p:nvCxnSpPr>
        <p:spPr>
          <a:xfrm rot="10800000">
            <a:off x="2114875" y="1457975"/>
            <a:ext cx="4722600" cy="264300"/>
          </a:xfrm>
          <a:prstGeom prst="straightConnector1">
            <a:avLst/>
          </a:prstGeom>
          <a:noFill/>
          <a:ln cap="flat" cmpd="sng" w="9525">
            <a:solidFill>
              <a:srgbClr val="4C1130"/>
            </a:solidFill>
            <a:prstDash val="solid"/>
            <a:round/>
            <a:headEnd len="sm" w="sm" type="none"/>
            <a:tailEnd len="med" w="med" type="triangle"/>
          </a:ln>
        </p:spPr>
      </p:cxnSp>
      <p:sp>
        <p:nvSpPr>
          <p:cNvPr id="1048" name="Google Shape;1048;p104"/>
          <p:cNvSpPr txBox="1"/>
          <p:nvPr>
            <p:ph idx="1" type="body"/>
          </p:nvPr>
        </p:nvSpPr>
        <p:spPr>
          <a:xfrm>
            <a:off x="6837475" y="2385650"/>
            <a:ext cx="2188500" cy="1125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If there are no outstanding fees, why is it still red?</a:t>
            </a:r>
            <a:endParaRPr sz="1600"/>
          </a:p>
        </p:txBody>
      </p:sp>
      <p:cxnSp>
        <p:nvCxnSpPr>
          <p:cNvPr id="1049" name="Google Shape;1049;p104"/>
          <p:cNvCxnSpPr>
            <a:stCxn id="1048" idx="1"/>
          </p:cNvCxnSpPr>
          <p:nvPr/>
        </p:nvCxnSpPr>
        <p:spPr>
          <a:xfrm rot="10800000">
            <a:off x="5328175" y="2925950"/>
            <a:ext cx="1509300" cy="22500"/>
          </a:xfrm>
          <a:prstGeom prst="straightConnector1">
            <a:avLst/>
          </a:prstGeom>
          <a:noFill/>
          <a:ln cap="flat" cmpd="sng" w="9525">
            <a:solidFill>
              <a:srgbClr val="4C1130"/>
            </a:solidFill>
            <a:prstDash val="solid"/>
            <a:round/>
            <a:headEnd len="sm" w="sm" type="none"/>
            <a:tailEnd len="med" w="med" type="triangle"/>
          </a:ln>
        </p:spPr>
      </p:cxnSp>
      <p:sp>
        <p:nvSpPr>
          <p:cNvPr id="1050" name="Google Shape;1050;p104"/>
          <p:cNvSpPr txBox="1"/>
          <p:nvPr>
            <p:ph idx="1" type="body"/>
          </p:nvPr>
        </p:nvSpPr>
        <p:spPr>
          <a:xfrm>
            <a:off x="162675" y="3703875"/>
            <a:ext cx="2383500" cy="10392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The member ID is redundant - doesn’t need to be displayed.</a:t>
            </a:r>
            <a:endParaRPr sz="1600"/>
          </a:p>
        </p:txBody>
      </p:sp>
      <p:cxnSp>
        <p:nvCxnSpPr>
          <p:cNvPr id="1051" name="Google Shape;1051;p104"/>
          <p:cNvCxnSpPr>
            <a:stCxn id="1050" idx="0"/>
          </p:cNvCxnSpPr>
          <p:nvPr/>
        </p:nvCxnSpPr>
        <p:spPr>
          <a:xfrm rot="10800000">
            <a:off x="431325" y="1868475"/>
            <a:ext cx="923100" cy="1835400"/>
          </a:xfrm>
          <a:prstGeom prst="straightConnector1">
            <a:avLst/>
          </a:prstGeom>
          <a:noFill/>
          <a:ln cap="flat" cmpd="sng" w="9525">
            <a:solidFill>
              <a:srgbClr val="4C1130"/>
            </a:solidFill>
            <a:prstDash val="solid"/>
            <a:round/>
            <a:headEnd len="sm" w="sm" type="none"/>
            <a:tailEnd len="med" w="med" type="triangle"/>
          </a:ln>
        </p:spPr>
      </p:cxnSp>
      <p:sp>
        <p:nvSpPr>
          <p:cNvPr id="1052" name="Google Shape;1052;p104"/>
          <p:cNvSpPr txBox="1"/>
          <p:nvPr>
            <p:ph idx="1" type="body"/>
          </p:nvPr>
        </p:nvSpPr>
        <p:spPr>
          <a:xfrm>
            <a:off x="2799575" y="3703875"/>
            <a:ext cx="6226500" cy="10392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The labels are getting lost in the text. There is no clear distinction between the labels and the actual details. Needs to be clearer so admins can find what they are looking for quicker.</a:t>
            </a:r>
            <a:endParaRPr sz="1600"/>
          </a:p>
        </p:txBody>
      </p:sp>
      <p:cxnSp>
        <p:nvCxnSpPr>
          <p:cNvPr id="1053" name="Google Shape;1053;p104"/>
          <p:cNvCxnSpPr>
            <a:stCxn id="1052" idx="0"/>
          </p:cNvCxnSpPr>
          <p:nvPr/>
        </p:nvCxnSpPr>
        <p:spPr>
          <a:xfrm rot="10800000">
            <a:off x="1519325" y="2956875"/>
            <a:ext cx="4393500" cy="7470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7" name="Shape 1057"/>
        <p:cNvGrpSpPr/>
        <p:nvPr/>
      </p:nvGrpSpPr>
      <p:grpSpPr>
        <a:xfrm>
          <a:off x="0" y="0"/>
          <a:ext cx="0" cy="0"/>
          <a:chOff x="0" y="0"/>
          <a:chExt cx="0" cy="0"/>
        </a:xfrm>
      </p:grpSpPr>
      <p:sp>
        <p:nvSpPr>
          <p:cNvPr id="1058" name="Google Shape;1058;p105"/>
          <p:cNvSpPr txBox="1"/>
          <p:nvPr>
            <p:ph type="title"/>
          </p:nvPr>
        </p:nvSpPr>
        <p:spPr>
          <a:xfrm>
            <a:off x="311700" y="178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Further Website Improvements</a:t>
            </a:r>
            <a:endParaRPr/>
          </a:p>
        </p:txBody>
      </p:sp>
      <p:pic>
        <p:nvPicPr>
          <p:cNvPr id="1059" name="Google Shape;1059;p105"/>
          <p:cNvPicPr preferRelativeResize="0"/>
          <p:nvPr/>
        </p:nvPicPr>
        <p:blipFill rotWithShape="1">
          <a:blip r:embed="rId3">
            <a:alphaModFix/>
          </a:blip>
          <a:srcRect b="0" l="0" r="0" t="0"/>
          <a:stretch/>
        </p:blipFill>
        <p:spPr>
          <a:xfrm>
            <a:off x="742574" y="827448"/>
            <a:ext cx="2173001" cy="1215941"/>
          </a:xfrm>
          <a:prstGeom prst="rect">
            <a:avLst/>
          </a:prstGeom>
          <a:noFill/>
          <a:ln>
            <a:noFill/>
          </a:ln>
        </p:spPr>
      </p:pic>
      <p:sp>
        <p:nvSpPr>
          <p:cNvPr id="1060" name="Google Shape;1060;p105"/>
          <p:cNvSpPr txBox="1"/>
          <p:nvPr>
            <p:ph idx="1" type="body"/>
          </p:nvPr>
        </p:nvSpPr>
        <p:spPr>
          <a:xfrm>
            <a:off x="3514200" y="798675"/>
            <a:ext cx="5318100" cy="12735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For all the filters with more than one filter option, I made it so that the user can choose to filter only one of the two filer options so that the user can have more freedom to choose what they want or don’t want to see.</a:t>
            </a:r>
            <a:endParaRPr sz="1600"/>
          </a:p>
        </p:txBody>
      </p:sp>
      <p:pic>
        <p:nvPicPr>
          <p:cNvPr id="1061" name="Google Shape;1061;p105"/>
          <p:cNvPicPr preferRelativeResize="0"/>
          <p:nvPr/>
        </p:nvPicPr>
        <p:blipFill rotWithShape="1">
          <a:blip r:embed="rId4">
            <a:alphaModFix/>
          </a:blip>
          <a:srcRect b="0" l="0" r="0" t="0"/>
          <a:stretch/>
        </p:blipFill>
        <p:spPr>
          <a:xfrm>
            <a:off x="722973" y="1993458"/>
            <a:ext cx="2212225" cy="917840"/>
          </a:xfrm>
          <a:prstGeom prst="rect">
            <a:avLst/>
          </a:prstGeom>
          <a:noFill/>
          <a:ln>
            <a:noFill/>
          </a:ln>
        </p:spPr>
      </p:pic>
      <p:pic>
        <p:nvPicPr>
          <p:cNvPr id="1062" name="Google Shape;1062;p105"/>
          <p:cNvPicPr preferRelativeResize="0"/>
          <p:nvPr/>
        </p:nvPicPr>
        <p:blipFill rotWithShape="1">
          <a:blip r:embed="rId5">
            <a:alphaModFix/>
          </a:blip>
          <a:srcRect b="0" l="0" r="0" t="0"/>
          <a:stretch/>
        </p:blipFill>
        <p:spPr>
          <a:xfrm>
            <a:off x="152400" y="3043173"/>
            <a:ext cx="3353384" cy="1681002"/>
          </a:xfrm>
          <a:prstGeom prst="rect">
            <a:avLst/>
          </a:prstGeom>
          <a:noFill/>
          <a:ln>
            <a:noFill/>
          </a:ln>
        </p:spPr>
      </p:pic>
      <p:sp>
        <p:nvSpPr>
          <p:cNvPr id="1063" name="Google Shape;1063;p105"/>
          <p:cNvSpPr txBox="1"/>
          <p:nvPr>
            <p:ph idx="1" type="body"/>
          </p:nvPr>
        </p:nvSpPr>
        <p:spPr>
          <a:xfrm>
            <a:off x="3514200" y="2146196"/>
            <a:ext cx="5318100" cy="917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I changed the label for second option for searching event to ‘Select Event’ instead of just ‘Event Date’ to make it clearer for the user. </a:t>
            </a:r>
            <a:endParaRPr sz="1600"/>
          </a:p>
        </p:txBody>
      </p:sp>
      <p:sp>
        <p:nvSpPr>
          <p:cNvPr id="1064" name="Google Shape;1064;p105"/>
          <p:cNvSpPr txBox="1"/>
          <p:nvPr>
            <p:ph idx="1" type="body"/>
          </p:nvPr>
        </p:nvSpPr>
        <p:spPr>
          <a:xfrm>
            <a:off x="3514200" y="3137925"/>
            <a:ext cx="5318100" cy="10224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600"/>
              <a:t>I also added Javascript alerts to let users know if the events they searched for didn’t exist to also make it clearer for the user.</a:t>
            </a:r>
            <a:endParaRPr sz="1600"/>
          </a:p>
        </p:txBody>
      </p:sp>
      <p:pic>
        <p:nvPicPr>
          <p:cNvPr id="1065" name="Google Shape;1065;p105"/>
          <p:cNvPicPr preferRelativeResize="0"/>
          <p:nvPr/>
        </p:nvPicPr>
        <p:blipFill rotWithShape="1">
          <a:blip r:embed="rId6">
            <a:alphaModFix/>
          </a:blip>
          <a:srcRect b="0" l="0" r="0" t="15617"/>
          <a:stretch/>
        </p:blipFill>
        <p:spPr>
          <a:xfrm>
            <a:off x="4474025" y="4234350"/>
            <a:ext cx="2892650" cy="862725"/>
          </a:xfrm>
          <a:prstGeom prst="rect">
            <a:avLst/>
          </a:prstGeom>
          <a:noFill/>
          <a:ln>
            <a:noFill/>
          </a:ln>
        </p:spPr>
      </p:pic>
      <p:cxnSp>
        <p:nvCxnSpPr>
          <p:cNvPr id="1066" name="Google Shape;1066;p105"/>
          <p:cNvCxnSpPr>
            <a:stCxn id="1060" idx="1"/>
            <a:endCxn id="1059" idx="3"/>
          </p:cNvCxnSpPr>
          <p:nvPr/>
        </p:nvCxnSpPr>
        <p:spPr>
          <a:xfrm rot="10800000">
            <a:off x="2915700" y="1435425"/>
            <a:ext cx="598500" cy="0"/>
          </a:xfrm>
          <a:prstGeom prst="straightConnector1">
            <a:avLst/>
          </a:prstGeom>
          <a:noFill/>
          <a:ln cap="flat" cmpd="sng" w="9525">
            <a:solidFill>
              <a:srgbClr val="4C1130"/>
            </a:solidFill>
            <a:prstDash val="solid"/>
            <a:round/>
            <a:headEnd len="sm" w="sm" type="none"/>
            <a:tailEnd len="med" w="med" type="triangle"/>
          </a:ln>
        </p:spPr>
      </p:cxnSp>
      <p:cxnSp>
        <p:nvCxnSpPr>
          <p:cNvPr id="1067" name="Google Shape;1067;p105"/>
          <p:cNvCxnSpPr>
            <a:stCxn id="1060" idx="1"/>
            <a:endCxn id="1061" idx="3"/>
          </p:cNvCxnSpPr>
          <p:nvPr/>
        </p:nvCxnSpPr>
        <p:spPr>
          <a:xfrm flipH="1">
            <a:off x="2935200" y="1435425"/>
            <a:ext cx="579000" cy="1017000"/>
          </a:xfrm>
          <a:prstGeom prst="straightConnector1">
            <a:avLst/>
          </a:prstGeom>
          <a:noFill/>
          <a:ln cap="flat" cmpd="sng" w="9525">
            <a:solidFill>
              <a:srgbClr val="4C1130"/>
            </a:solidFill>
            <a:prstDash val="solid"/>
            <a:round/>
            <a:headEnd len="sm" w="sm" type="none"/>
            <a:tailEnd len="med" w="med" type="triangle"/>
          </a:ln>
        </p:spPr>
      </p:cxnSp>
      <p:cxnSp>
        <p:nvCxnSpPr>
          <p:cNvPr id="1068" name="Google Shape;1068;p105"/>
          <p:cNvCxnSpPr>
            <a:stCxn id="1063" idx="1"/>
          </p:cNvCxnSpPr>
          <p:nvPr/>
        </p:nvCxnSpPr>
        <p:spPr>
          <a:xfrm flipH="1">
            <a:off x="1232100" y="2605046"/>
            <a:ext cx="2282100" cy="1737600"/>
          </a:xfrm>
          <a:prstGeom prst="straightConnector1">
            <a:avLst/>
          </a:prstGeom>
          <a:noFill/>
          <a:ln cap="flat" cmpd="sng" w="9525">
            <a:solidFill>
              <a:srgbClr val="4C1130"/>
            </a:solidFill>
            <a:prstDash val="solid"/>
            <a:round/>
            <a:headEnd len="sm" w="sm" type="none"/>
            <a:tailEnd len="med" w="med" type="triangle"/>
          </a:ln>
        </p:spPr>
      </p:cxnSp>
      <p:cxnSp>
        <p:nvCxnSpPr>
          <p:cNvPr id="1069" name="Google Shape;1069;p105"/>
          <p:cNvCxnSpPr>
            <a:stCxn id="1064" idx="2"/>
          </p:cNvCxnSpPr>
          <p:nvPr/>
        </p:nvCxnSpPr>
        <p:spPr>
          <a:xfrm flipH="1">
            <a:off x="5985450" y="4160325"/>
            <a:ext cx="187800" cy="274800"/>
          </a:xfrm>
          <a:prstGeom prst="straightConnector1">
            <a:avLst/>
          </a:prstGeom>
          <a:noFill/>
          <a:ln cap="flat" cmpd="sng" w="9525">
            <a:solidFill>
              <a:srgbClr val="4C1130"/>
            </a:solidFill>
            <a:prstDash val="solid"/>
            <a:round/>
            <a:headEnd len="sm" w="sm" type="none"/>
            <a:tailEnd len="med" w="med" type="triangle"/>
          </a:ln>
        </p:spPr>
      </p:cxn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3" name="Shape 1073"/>
        <p:cNvGrpSpPr/>
        <p:nvPr/>
      </p:nvGrpSpPr>
      <p:grpSpPr>
        <a:xfrm>
          <a:off x="0" y="0"/>
          <a:ext cx="0" cy="0"/>
          <a:chOff x="0" y="0"/>
          <a:chExt cx="0" cy="0"/>
        </a:xfrm>
      </p:grpSpPr>
      <p:sp>
        <p:nvSpPr>
          <p:cNvPr id="1074" name="Google Shape;1074;p106"/>
          <p:cNvSpPr txBox="1"/>
          <p:nvPr>
            <p:ph type="title"/>
          </p:nvPr>
        </p:nvSpPr>
        <p:spPr>
          <a:xfrm>
            <a:off x="311700" y="178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Further Website Improvements</a:t>
            </a:r>
            <a:endParaRPr/>
          </a:p>
        </p:txBody>
      </p:sp>
      <p:pic>
        <p:nvPicPr>
          <p:cNvPr id="1075" name="Google Shape;1075;p106"/>
          <p:cNvPicPr preferRelativeResize="0"/>
          <p:nvPr/>
        </p:nvPicPr>
        <p:blipFill rotWithShape="1">
          <a:blip r:embed="rId3">
            <a:alphaModFix/>
          </a:blip>
          <a:srcRect b="0" l="0" r="0" t="0"/>
          <a:stretch/>
        </p:blipFill>
        <p:spPr>
          <a:xfrm>
            <a:off x="152400" y="821050"/>
            <a:ext cx="8839201" cy="3100068"/>
          </a:xfrm>
          <a:prstGeom prst="rect">
            <a:avLst/>
          </a:prstGeom>
          <a:noFill/>
          <a:ln>
            <a:noFill/>
          </a:ln>
        </p:spPr>
      </p:pic>
      <p:sp>
        <p:nvSpPr>
          <p:cNvPr id="1076" name="Google Shape;1076;p106"/>
          <p:cNvSpPr txBox="1"/>
          <p:nvPr>
            <p:ph idx="1" type="body"/>
          </p:nvPr>
        </p:nvSpPr>
        <p:spPr>
          <a:xfrm>
            <a:off x="196475" y="3991375"/>
            <a:ext cx="2503500" cy="1059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made the edit details bigger so that it is more noticeable, thus easier to find.</a:t>
            </a:r>
            <a:endParaRPr sz="1400"/>
          </a:p>
        </p:txBody>
      </p:sp>
      <p:cxnSp>
        <p:nvCxnSpPr>
          <p:cNvPr id="1077" name="Google Shape;1077;p106"/>
          <p:cNvCxnSpPr>
            <a:stCxn id="1076" idx="0"/>
          </p:cNvCxnSpPr>
          <p:nvPr/>
        </p:nvCxnSpPr>
        <p:spPr>
          <a:xfrm flipH="1" rot="10800000">
            <a:off x="1448225" y="1281475"/>
            <a:ext cx="558900" cy="2709900"/>
          </a:xfrm>
          <a:prstGeom prst="straightConnector1">
            <a:avLst/>
          </a:prstGeom>
          <a:noFill/>
          <a:ln cap="flat" cmpd="sng" w="9525">
            <a:solidFill>
              <a:srgbClr val="4C1130"/>
            </a:solidFill>
            <a:prstDash val="solid"/>
            <a:round/>
            <a:headEnd len="sm" w="sm" type="none"/>
            <a:tailEnd len="med" w="med" type="triangle"/>
          </a:ln>
        </p:spPr>
      </p:cxnSp>
      <p:sp>
        <p:nvSpPr>
          <p:cNvPr id="1078" name="Google Shape;1078;p106"/>
          <p:cNvSpPr txBox="1"/>
          <p:nvPr>
            <p:ph idx="1" type="body"/>
          </p:nvPr>
        </p:nvSpPr>
        <p:spPr>
          <a:xfrm>
            <a:off x="2782050" y="3991375"/>
            <a:ext cx="2936400" cy="1059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increased the font-weight of the labels to make it more distinct compared to the members’ details.</a:t>
            </a:r>
            <a:endParaRPr sz="1400"/>
          </a:p>
        </p:txBody>
      </p:sp>
      <p:sp>
        <p:nvSpPr>
          <p:cNvPr id="1079" name="Google Shape;1079;p106"/>
          <p:cNvSpPr txBox="1"/>
          <p:nvPr>
            <p:ph idx="1" type="body"/>
          </p:nvPr>
        </p:nvSpPr>
        <p:spPr>
          <a:xfrm>
            <a:off x="5800525" y="3991375"/>
            <a:ext cx="3190800" cy="10596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I made the outstanding fees black instead of red when all the fees are paid because it is less alarming, thus doesn’t need the red.</a:t>
            </a:r>
            <a:endParaRPr sz="1400"/>
          </a:p>
        </p:txBody>
      </p:sp>
      <p:cxnSp>
        <p:nvCxnSpPr>
          <p:cNvPr id="1080" name="Google Shape;1080;p106"/>
          <p:cNvCxnSpPr>
            <a:stCxn id="1078" idx="0"/>
          </p:cNvCxnSpPr>
          <p:nvPr/>
        </p:nvCxnSpPr>
        <p:spPr>
          <a:xfrm rot="10800000">
            <a:off x="1036950" y="2254375"/>
            <a:ext cx="3213300" cy="1737000"/>
          </a:xfrm>
          <a:prstGeom prst="straightConnector1">
            <a:avLst/>
          </a:prstGeom>
          <a:noFill/>
          <a:ln cap="flat" cmpd="sng" w="9525">
            <a:solidFill>
              <a:srgbClr val="4C1130"/>
            </a:solidFill>
            <a:prstDash val="solid"/>
            <a:round/>
            <a:headEnd len="sm" w="sm" type="none"/>
            <a:tailEnd len="med" w="med" type="triangle"/>
          </a:ln>
        </p:spPr>
      </p:cxnSp>
      <p:cxnSp>
        <p:nvCxnSpPr>
          <p:cNvPr id="1081" name="Google Shape;1081;p106"/>
          <p:cNvCxnSpPr>
            <a:stCxn id="1079" idx="0"/>
          </p:cNvCxnSpPr>
          <p:nvPr/>
        </p:nvCxnSpPr>
        <p:spPr>
          <a:xfrm rot="10800000">
            <a:off x="7032625" y="3260275"/>
            <a:ext cx="363300" cy="731100"/>
          </a:xfrm>
          <a:prstGeom prst="straightConnector1">
            <a:avLst/>
          </a:prstGeom>
          <a:noFill/>
          <a:ln cap="flat" cmpd="sng" w="9525">
            <a:solidFill>
              <a:srgbClr val="4C1130"/>
            </a:solidFill>
            <a:prstDash val="solid"/>
            <a:round/>
            <a:headEnd len="sm" w="sm" type="none"/>
            <a:tailEnd len="med" w="med" type="triangle"/>
          </a:ln>
        </p:spPr>
      </p:cxnSp>
      <p:sp>
        <p:nvSpPr>
          <p:cNvPr id="1082" name="Google Shape;1082;p106"/>
          <p:cNvSpPr txBox="1"/>
          <p:nvPr>
            <p:ph idx="1" type="body"/>
          </p:nvPr>
        </p:nvSpPr>
        <p:spPr>
          <a:xfrm>
            <a:off x="2113250" y="1679825"/>
            <a:ext cx="1839300" cy="8919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The ID is no longer displayed on the club member page.</a:t>
            </a:r>
            <a:endParaRPr sz="14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6" name="Shape 1086"/>
        <p:cNvGrpSpPr/>
        <p:nvPr/>
      </p:nvGrpSpPr>
      <p:grpSpPr>
        <a:xfrm>
          <a:off x="0" y="0"/>
          <a:ext cx="0" cy="0"/>
          <a:chOff x="0" y="0"/>
          <a:chExt cx="0" cy="0"/>
        </a:xfrm>
      </p:grpSpPr>
      <p:sp>
        <p:nvSpPr>
          <p:cNvPr id="1087" name="Google Shape;1087;p107"/>
          <p:cNvSpPr txBox="1"/>
          <p:nvPr>
            <p:ph type="title"/>
          </p:nvPr>
        </p:nvSpPr>
        <p:spPr>
          <a:xfrm>
            <a:off x="286000" y="1602768"/>
            <a:ext cx="4045200" cy="753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t>Third Usability Testing</a:t>
            </a:r>
            <a:endParaRPr sz="3600"/>
          </a:p>
        </p:txBody>
      </p:sp>
      <p:sp>
        <p:nvSpPr>
          <p:cNvPr id="1088" name="Google Shape;1088;p107"/>
          <p:cNvSpPr txBox="1"/>
          <p:nvPr>
            <p:ph idx="1" type="subTitle"/>
          </p:nvPr>
        </p:nvSpPr>
        <p:spPr>
          <a:xfrm>
            <a:off x="286000" y="2470927"/>
            <a:ext cx="4045200" cy="106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en" sz="1800"/>
              <a:t>I then tested my website on a volunteer’s device to ensure I test for different device as well.</a:t>
            </a:r>
            <a:endParaRPr sz="1800"/>
          </a:p>
        </p:txBody>
      </p:sp>
      <p:pic>
        <p:nvPicPr>
          <p:cNvPr id="1089" name="Google Shape;1089;p107"/>
          <p:cNvPicPr preferRelativeResize="0"/>
          <p:nvPr/>
        </p:nvPicPr>
        <p:blipFill rotWithShape="1">
          <a:blip r:embed="rId3">
            <a:alphaModFix/>
          </a:blip>
          <a:srcRect b="-9" l="0" r="0" t="9215"/>
          <a:stretch/>
        </p:blipFill>
        <p:spPr>
          <a:xfrm>
            <a:off x="4572000" y="1391125"/>
            <a:ext cx="4571999" cy="2333737"/>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3" name="Shape 1093"/>
        <p:cNvGrpSpPr/>
        <p:nvPr/>
      </p:nvGrpSpPr>
      <p:grpSpPr>
        <a:xfrm>
          <a:off x="0" y="0"/>
          <a:ext cx="0" cy="0"/>
          <a:chOff x="0" y="0"/>
          <a:chExt cx="0" cy="0"/>
        </a:xfrm>
      </p:grpSpPr>
      <p:sp>
        <p:nvSpPr>
          <p:cNvPr id="1094" name="Google Shape;1094;p108"/>
          <p:cNvSpPr txBox="1"/>
          <p:nvPr>
            <p:ph type="title"/>
          </p:nvPr>
        </p:nvSpPr>
        <p:spPr>
          <a:xfrm>
            <a:off x="311700" y="178100"/>
            <a:ext cx="8520600" cy="572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3000"/>
              <a:buNone/>
            </a:pPr>
            <a:r>
              <a:rPr lang="en"/>
              <a:t>Feedback and Improvements</a:t>
            </a:r>
            <a:endParaRPr/>
          </a:p>
        </p:txBody>
      </p:sp>
      <p:sp>
        <p:nvSpPr>
          <p:cNvPr id="1095" name="Google Shape;1095;p108"/>
          <p:cNvSpPr txBox="1"/>
          <p:nvPr>
            <p:ph idx="1" type="body"/>
          </p:nvPr>
        </p:nvSpPr>
        <p:spPr>
          <a:xfrm>
            <a:off x="5235900" y="756425"/>
            <a:ext cx="3729600" cy="28587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sz="1600"/>
              <a:t>The images in the slideshow took a little long to load, and this was because my images were saved as png file and because the file size exceeded 600KB. </a:t>
            </a:r>
            <a:endParaRPr sz="1600"/>
          </a:p>
          <a:p>
            <a:pPr indent="0" lvl="0" marL="0" rtl="0" algn="just">
              <a:lnSpc>
                <a:spcPct val="115000"/>
              </a:lnSpc>
              <a:spcBef>
                <a:spcPts val="1600"/>
              </a:spcBef>
              <a:spcAft>
                <a:spcPts val="1600"/>
              </a:spcAft>
              <a:buSzPts val="1800"/>
              <a:buNone/>
            </a:pPr>
            <a:r>
              <a:rPr lang="en" sz="1600"/>
              <a:t>I fixed this by exporting my images as JPG which is more suitable for websites as it had a smaller file size thus will load faster. </a:t>
            </a:r>
            <a:endParaRPr sz="1600"/>
          </a:p>
        </p:txBody>
      </p:sp>
      <p:pic>
        <p:nvPicPr>
          <p:cNvPr id="1096" name="Google Shape;1096;p108"/>
          <p:cNvPicPr preferRelativeResize="0"/>
          <p:nvPr/>
        </p:nvPicPr>
        <p:blipFill>
          <a:blip r:embed="rId3">
            <a:alphaModFix/>
          </a:blip>
          <a:stretch>
            <a:fillRect/>
          </a:stretch>
        </p:blipFill>
        <p:spPr>
          <a:xfrm>
            <a:off x="761511" y="829800"/>
            <a:ext cx="3878379" cy="1585931"/>
          </a:xfrm>
          <a:prstGeom prst="rect">
            <a:avLst/>
          </a:prstGeom>
          <a:noFill/>
          <a:ln>
            <a:noFill/>
          </a:ln>
        </p:spPr>
      </p:pic>
      <p:pic>
        <p:nvPicPr>
          <p:cNvPr id="1097" name="Google Shape;1097;p108"/>
          <p:cNvPicPr preferRelativeResize="0"/>
          <p:nvPr/>
        </p:nvPicPr>
        <p:blipFill>
          <a:blip r:embed="rId4">
            <a:alphaModFix/>
          </a:blip>
          <a:stretch>
            <a:fillRect/>
          </a:stretch>
        </p:blipFill>
        <p:spPr>
          <a:xfrm>
            <a:off x="730150" y="2523995"/>
            <a:ext cx="3941100" cy="1563930"/>
          </a:xfrm>
          <a:prstGeom prst="rect">
            <a:avLst/>
          </a:prstGeom>
          <a:noFill/>
          <a:ln>
            <a:noFill/>
          </a:ln>
        </p:spPr>
      </p:pic>
      <p:cxnSp>
        <p:nvCxnSpPr>
          <p:cNvPr id="1098" name="Google Shape;1098;p108"/>
          <p:cNvCxnSpPr/>
          <p:nvPr/>
        </p:nvCxnSpPr>
        <p:spPr>
          <a:xfrm>
            <a:off x="4462890" y="2345806"/>
            <a:ext cx="0" cy="294900"/>
          </a:xfrm>
          <a:prstGeom prst="straightConnector1">
            <a:avLst/>
          </a:prstGeom>
          <a:noFill/>
          <a:ln cap="flat" cmpd="sng" w="9525">
            <a:solidFill>
              <a:srgbClr val="4C1130"/>
            </a:solidFill>
            <a:prstDash val="solid"/>
            <a:round/>
            <a:headEnd len="sm" w="sm" type="none"/>
            <a:tailEnd len="med" w="med" type="triangle"/>
          </a:ln>
        </p:spPr>
      </p:cxnSp>
      <p:sp>
        <p:nvSpPr>
          <p:cNvPr id="1099" name="Google Shape;1099;p108"/>
          <p:cNvSpPr txBox="1"/>
          <p:nvPr>
            <p:ph idx="1" type="body"/>
          </p:nvPr>
        </p:nvSpPr>
        <p:spPr>
          <a:xfrm>
            <a:off x="5235900" y="3691600"/>
            <a:ext cx="3729600" cy="1375800"/>
          </a:xfrm>
          <a:prstGeom prst="rect">
            <a:avLst/>
          </a:prstGeom>
          <a:noFill/>
          <a:ln cap="flat" cmpd="sng" w="9525">
            <a:solidFill>
              <a:srgbClr val="741B47"/>
            </a:solidFill>
            <a:prstDash val="solid"/>
            <a:round/>
            <a:headEnd len="sm" w="sm" type="none"/>
            <a:tailEnd len="sm" w="sm" type="none"/>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sz="1400"/>
              <a:t>Some of the links in my website also weren’t working on different devices because I included the folder name instead of just the file name. I fixed it as seen on the screenshots on the left.</a:t>
            </a:r>
            <a:endParaRPr sz="1400"/>
          </a:p>
        </p:txBody>
      </p:sp>
      <p:pic>
        <p:nvPicPr>
          <p:cNvPr id="1100" name="Google Shape;1100;p108"/>
          <p:cNvPicPr preferRelativeResize="0"/>
          <p:nvPr/>
        </p:nvPicPr>
        <p:blipFill>
          <a:blip r:embed="rId5">
            <a:alphaModFix/>
          </a:blip>
          <a:stretch>
            <a:fillRect/>
          </a:stretch>
        </p:blipFill>
        <p:spPr>
          <a:xfrm>
            <a:off x="2390475" y="4625987"/>
            <a:ext cx="2743200" cy="361950"/>
          </a:xfrm>
          <a:prstGeom prst="rect">
            <a:avLst/>
          </a:prstGeom>
          <a:noFill/>
          <a:ln>
            <a:noFill/>
          </a:ln>
        </p:spPr>
      </p:pic>
      <p:cxnSp>
        <p:nvCxnSpPr>
          <p:cNvPr id="1101" name="Google Shape;1101;p108"/>
          <p:cNvCxnSpPr/>
          <p:nvPr/>
        </p:nvCxnSpPr>
        <p:spPr>
          <a:xfrm>
            <a:off x="1016375" y="4523175"/>
            <a:ext cx="0" cy="256800"/>
          </a:xfrm>
          <a:prstGeom prst="straightConnector1">
            <a:avLst/>
          </a:prstGeom>
          <a:noFill/>
          <a:ln cap="flat" cmpd="sng" w="19050">
            <a:solidFill>
              <a:srgbClr val="4C1130"/>
            </a:solidFill>
            <a:prstDash val="solid"/>
            <a:round/>
            <a:headEnd len="med" w="med" type="none"/>
            <a:tailEnd len="med" w="med" type="none"/>
          </a:ln>
        </p:spPr>
      </p:cxnSp>
      <p:cxnSp>
        <p:nvCxnSpPr>
          <p:cNvPr id="1102" name="Google Shape;1102;p108"/>
          <p:cNvCxnSpPr/>
          <p:nvPr/>
        </p:nvCxnSpPr>
        <p:spPr>
          <a:xfrm flipH="1" rot="10800000">
            <a:off x="1006125" y="4790175"/>
            <a:ext cx="1119000" cy="10200"/>
          </a:xfrm>
          <a:prstGeom prst="straightConnector1">
            <a:avLst/>
          </a:prstGeom>
          <a:noFill/>
          <a:ln cap="flat" cmpd="sng" w="9525">
            <a:solidFill>
              <a:srgbClr val="4C1130"/>
            </a:solidFill>
            <a:prstDash val="solid"/>
            <a:round/>
            <a:headEnd len="med" w="med" type="none"/>
            <a:tailEnd len="med" w="med" type="triangle"/>
          </a:ln>
        </p:spPr>
      </p:cxnSp>
      <p:pic>
        <p:nvPicPr>
          <p:cNvPr id="1103" name="Google Shape;1103;p108"/>
          <p:cNvPicPr preferRelativeResize="0"/>
          <p:nvPr/>
        </p:nvPicPr>
        <p:blipFill>
          <a:blip r:embed="rId6">
            <a:alphaModFix/>
          </a:blip>
          <a:stretch>
            <a:fillRect/>
          </a:stretch>
        </p:blipFill>
        <p:spPr>
          <a:xfrm>
            <a:off x="152400" y="4166937"/>
            <a:ext cx="3878708" cy="306650"/>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7" name="Shape 1107"/>
        <p:cNvGrpSpPr/>
        <p:nvPr/>
      </p:nvGrpSpPr>
      <p:grpSpPr>
        <a:xfrm>
          <a:off x="0" y="0"/>
          <a:ext cx="0" cy="0"/>
          <a:chOff x="0" y="0"/>
          <a:chExt cx="0" cy="0"/>
        </a:xfrm>
      </p:grpSpPr>
      <p:sp>
        <p:nvSpPr>
          <p:cNvPr id="1108" name="Google Shape;1108;p109"/>
          <p:cNvSpPr txBox="1"/>
          <p:nvPr>
            <p:ph type="title"/>
          </p:nvPr>
        </p:nvSpPr>
        <p:spPr>
          <a:xfrm>
            <a:off x="275750" y="1314099"/>
            <a:ext cx="4045200" cy="8250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4200"/>
              <a:buNone/>
            </a:pPr>
            <a:r>
              <a:rPr lang="en" sz="3600"/>
              <a:t>Final Website Testing</a:t>
            </a:r>
            <a:endParaRPr sz="3600"/>
          </a:p>
        </p:txBody>
      </p:sp>
      <p:sp>
        <p:nvSpPr>
          <p:cNvPr id="1109" name="Google Shape;1109;p109"/>
          <p:cNvSpPr txBox="1"/>
          <p:nvPr>
            <p:ph idx="1" type="subTitle"/>
          </p:nvPr>
        </p:nvSpPr>
        <p:spPr>
          <a:xfrm>
            <a:off x="275750" y="2326104"/>
            <a:ext cx="4045200" cy="1786200"/>
          </a:xfrm>
          <a:prstGeom prst="rect">
            <a:avLst/>
          </a:prstGeom>
          <a:noFill/>
          <a:ln>
            <a:noFill/>
          </a:ln>
        </p:spPr>
        <p:txBody>
          <a:bodyPr anchorCtr="0" anchor="t" bIns="91425" lIns="91425" spcFirstLastPara="1" rIns="91425" wrap="square" tIns="91425">
            <a:noAutofit/>
          </a:bodyPr>
          <a:lstStyle/>
          <a:p>
            <a:pPr indent="0" lvl="0" marL="0" rtl="0" algn="just">
              <a:lnSpc>
                <a:spcPct val="100000"/>
              </a:lnSpc>
              <a:spcBef>
                <a:spcPts val="0"/>
              </a:spcBef>
              <a:spcAft>
                <a:spcPts val="0"/>
              </a:spcAft>
              <a:buSzPts val="2100"/>
              <a:buNone/>
            </a:pPr>
            <a:r>
              <a:rPr lang="en" sz="1800"/>
              <a:t>In addition to testing your website with your volunteers, it is also important to test the accessibility of the website using a variety of different softwares, browsers, and standard procedures.</a:t>
            </a:r>
            <a:endParaRPr sz="1800"/>
          </a:p>
        </p:txBody>
      </p:sp>
      <p:sp>
        <p:nvSpPr>
          <p:cNvPr id="1110" name="Google Shape;1110;p109"/>
          <p:cNvSpPr txBox="1"/>
          <p:nvPr>
            <p:ph idx="2" type="body"/>
          </p:nvPr>
        </p:nvSpPr>
        <p:spPr>
          <a:xfrm>
            <a:off x="4960025" y="724200"/>
            <a:ext cx="3837000" cy="4199400"/>
          </a:xfrm>
          <a:prstGeom prst="rect">
            <a:avLst/>
          </a:prstGeom>
          <a:noFill/>
          <a:ln>
            <a:noFill/>
          </a:ln>
        </p:spPr>
        <p:txBody>
          <a:bodyPr anchorCtr="0" anchor="ctr" bIns="91425" lIns="91425" spcFirstLastPara="1" rIns="91425" wrap="square" tIns="91425">
            <a:noAutofit/>
          </a:bodyPr>
          <a:lstStyle/>
          <a:p>
            <a:pPr indent="0" lvl="0" marL="0" marR="0" rtl="0" algn="just">
              <a:lnSpc>
                <a:spcPct val="115000"/>
              </a:lnSpc>
              <a:spcBef>
                <a:spcPts val="0"/>
              </a:spcBef>
              <a:spcAft>
                <a:spcPts val="0"/>
              </a:spcAft>
              <a:buSzPts val="1800"/>
              <a:buNone/>
            </a:pPr>
            <a:r>
              <a:rPr lang="en"/>
              <a:t>Recap of Website Requirements:</a:t>
            </a:r>
            <a:endParaRPr/>
          </a:p>
          <a:p>
            <a:pPr indent="-317500" lvl="0" marL="457200" marR="0" rtl="0" algn="just">
              <a:lnSpc>
                <a:spcPct val="115000"/>
              </a:lnSpc>
              <a:spcBef>
                <a:spcPts val="1600"/>
              </a:spcBef>
              <a:spcAft>
                <a:spcPts val="0"/>
              </a:spcAft>
              <a:buSzPts val="1400"/>
              <a:buChar char="●"/>
            </a:pPr>
            <a:r>
              <a:rPr lang="en" sz="1400"/>
              <a:t>Easy to use/understand ✔️</a:t>
            </a:r>
            <a:endParaRPr sz="1400"/>
          </a:p>
          <a:p>
            <a:pPr indent="-317500" lvl="0" marL="457200" marR="0" rtl="0" algn="just">
              <a:lnSpc>
                <a:spcPct val="115000"/>
              </a:lnSpc>
              <a:spcBef>
                <a:spcPts val="0"/>
              </a:spcBef>
              <a:spcAft>
                <a:spcPts val="0"/>
              </a:spcAft>
              <a:buSzPts val="1400"/>
              <a:buChar char="●"/>
            </a:pPr>
            <a:r>
              <a:rPr lang="en" sz="1400"/>
              <a:t>Accessible for all types of users ✔️</a:t>
            </a:r>
            <a:endParaRPr sz="1400"/>
          </a:p>
          <a:p>
            <a:pPr indent="-317500" lvl="0" marL="457200" marR="0" rtl="0" algn="just">
              <a:lnSpc>
                <a:spcPct val="115000"/>
              </a:lnSpc>
              <a:spcBef>
                <a:spcPts val="0"/>
              </a:spcBef>
              <a:spcAft>
                <a:spcPts val="0"/>
              </a:spcAft>
              <a:buSzPts val="1400"/>
              <a:buChar char="●"/>
            </a:pPr>
            <a:r>
              <a:rPr lang="en" sz="1400"/>
              <a:t>Dynamically linked to club database✔️</a:t>
            </a:r>
            <a:endParaRPr sz="1400"/>
          </a:p>
          <a:p>
            <a:pPr indent="-317500" lvl="0" marL="457200" marR="0" rtl="0" algn="just">
              <a:lnSpc>
                <a:spcPct val="115000"/>
              </a:lnSpc>
              <a:spcBef>
                <a:spcPts val="0"/>
              </a:spcBef>
              <a:spcAft>
                <a:spcPts val="0"/>
              </a:spcAft>
              <a:buSzPts val="1400"/>
              <a:buChar char="●"/>
            </a:pPr>
            <a:r>
              <a:rPr lang="en" sz="1400"/>
              <a:t>Functional / Be Able to:</a:t>
            </a:r>
            <a:endParaRPr sz="1400"/>
          </a:p>
          <a:p>
            <a:pPr indent="-304800" lvl="1" marL="914400" marR="0" rtl="0" algn="just">
              <a:lnSpc>
                <a:spcPct val="115000"/>
              </a:lnSpc>
              <a:spcBef>
                <a:spcPts val="0"/>
              </a:spcBef>
              <a:spcAft>
                <a:spcPts val="0"/>
              </a:spcAft>
              <a:buSzPts val="1200"/>
              <a:buChar char="○"/>
            </a:pPr>
            <a:r>
              <a:rPr lang="en" sz="1200"/>
              <a:t>Insert and edit kids details, scores, and fees</a:t>
            </a:r>
            <a:r>
              <a:rPr lang="en"/>
              <a:t>✔️</a:t>
            </a:r>
            <a:endParaRPr sz="1200"/>
          </a:p>
          <a:p>
            <a:pPr indent="-304800" lvl="1" marL="914400" marR="0" rtl="0" algn="just">
              <a:lnSpc>
                <a:spcPct val="115000"/>
              </a:lnSpc>
              <a:spcBef>
                <a:spcPts val="0"/>
              </a:spcBef>
              <a:spcAft>
                <a:spcPts val="0"/>
              </a:spcAft>
              <a:buSzPts val="1200"/>
              <a:buChar char="○"/>
            </a:pPr>
            <a:r>
              <a:rPr lang="en" sz="1200"/>
              <a:t>Display total fees received and total outstanding fees</a:t>
            </a:r>
            <a:r>
              <a:rPr lang="en"/>
              <a:t>✔️</a:t>
            </a:r>
            <a:endParaRPr sz="1200"/>
          </a:p>
          <a:p>
            <a:pPr indent="-304800" lvl="1" marL="914400" marR="0" rtl="0" algn="just">
              <a:lnSpc>
                <a:spcPct val="115000"/>
              </a:lnSpc>
              <a:spcBef>
                <a:spcPts val="0"/>
              </a:spcBef>
              <a:spcAft>
                <a:spcPts val="0"/>
              </a:spcAft>
              <a:buSzPts val="1200"/>
              <a:buChar char="○"/>
            </a:pPr>
            <a:r>
              <a:rPr lang="en" sz="1200"/>
              <a:t>Display a list of all kids with overdue fees and showing the amount owed</a:t>
            </a:r>
            <a:r>
              <a:rPr lang="en"/>
              <a:t>✔️</a:t>
            </a:r>
            <a:endParaRPr sz="1200"/>
          </a:p>
          <a:p>
            <a:pPr indent="-304800" lvl="1" marL="914400" marR="0" rtl="0" algn="just">
              <a:lnSpc>
                <a:spcPct val="115000"/>
              </a:lnSpc>
              <a:spcBef>
                <a:spcPts val="0"/>
              </a:spcBef>
              <a:spcAft>
                <a:spcPts val="0"/>
              </a:spcAft>
              <a:buSzPts val="1200"/>
              <a:buChar char="○"/>
            </a:pPr>
            <a:r>
              <a:rPr lang="en" sz="1200"/>
              <a:t>Display a table of members with their total points for the season</a:t>
            </a:r>
            <a:r>
              <a:rPr lang="en"/>
              <a:t>✔️</a:t>
            </a:r>
            <a:endParaRPr sz="1200"/>
          </a:p>
          <a:p>
            <a:pPr indent="-304800" lvl="1" marL="914400" marR="0" rtl="0" algn="just">
              <a:lnSpc>
                <a:spcPct val="115000"/>
              </a:lnSpc>
              <a:spcBef>
                <a:spcPts val="0"/>
              </a:spcBef>
              <a:spcAft>
                <a:spcPts val="0"/>
              </a:spcAft>
              <a:buSzPts val="1200"/>
              <a:buChar char="○"/>
            </a:pPr>
            <a:r>
              <a:rPr lang="en" sz="1200"/>
              <a:t>Search an event and display all players participated for that event </a:t>
            </a:r>
            <a:r>
              <a:rPr lang="en"/>
              <a:t>✔️</a:t>
            </a:r>
            <a:endParaRPr sz="1200"/>
          </a:p>
          <a:p>
            <a:pPr indent="-304800" lvl="1" marL="914400" marR="0" rtl="0" algn="just">
              <a:lnSpc>
                <a:spcPct val="115000"/>
              </a:lnSpc>
              <a:spcBef>
                <a:spcPts val="0"/>
              </a:spcBef>
              <a:spcAft>
                <a:spcPts val="0"/>
              </a:spcAft>
              <a:buSzPts val="1200"/>
              <a:buChar char="○"/>
            </a:pPr>
            <a:r>
              <a:rPr lang="en" sz="1200"/>
              <a:t>Search a kid to bring out their points, fees,  view their individual report </a:t>
            </a:r>
            <a:r>
              <a:rPr lang="en"/>
              <a:t>✔️</a:t>
            </a:r>
            <a:endParaRPr sz="12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4" name="Shape 1114"/>
        <p:cNvGrpSpPr/>
        <p:nvPr/>
      </p:nvGrpSpPr>
      <p:grpSpPr>
        <a:xfrm>
          <a:off x="0" y="0"/>
          <a:ext cx="0" cy="0"/>
          <a:chOff x="0" y="0"/>
          <a:chExt cx="0" cy="0"/>
        </a:xfrm>
      </p:grpSpPr>
      <p:sp>
        <p:nvSpPr>
          <p:cNvPr id="1115" name="Google Shape;1115;p110"/>
          <p:cNvSpPr txBox="1"/>
          <p:nvPr>
            <p:ph idx="1" type="body"/>
          </p:nvPr>
        </p:nvSpPr>
        <p:spPr>
          <a:xfrm>
            <a:off x="311700" y="1151950"/>
            <a:ext cx="8520600" cy="333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SzPts val="1800"/>
              <a:buNone/>
            </a:pPr>
            <a:r>
              <a:rPr lang="en"/>
              <a:t>All the text displayed on the website and all the code used was written by me in my own words. While I did get coding help from the internet (specifically </a:t>
            </a:r>
            <a:r>
              <a:rPr lang="en" u="sng">
                <a:solidFill>
                  <a:schemeClr val="hlink"/>
                </a:solidFill>
                <a:hlinkClick r:id="rId3"/>
              </a:rPr>
              <a:t>W3Schools</a:t>
            </a:r>
            <a:r>
              <a:rPr lang="en"/>
              <a:t> and </a:t>
            </a:r>
            <a:r>
              <a:rPr lang="en" u="sng">
                <a:solidFill>
                  <a:schemeClr val="hlink"/>
                </a:solidFill>
                <a:hlinkClick r:id="rId4"/>
              </a:rPr>
              <a:t>Stack Overflow</a:t>
            </a:r>
            <a:r>
              <a:rPr lang="en"/>
              <a:t> forums), I wrote the code based on my understanding from these websites instead of copying and pasting. </a:t>
            </a:r>
            <a:endParaRPr/>
          </a:p>
          <a:p>
            <a:pPr indent="0" lvl="0" marL="0" rtl="0" algn="just">
              <a:lnSpc>
                <a:spcPct val="115000"/>
              </a:lnSpc>
              <a:spcBef>
                <a:spcPts val="1600"/>
              </a:spcBef>
              <a:spcAft>
                <a:spcPts val="1600"/>
              </a:spcAft>
              <a:buSzPts val="1800"/>
              <a:buNone/>
            </a:pPr>
            <a:r>
              <a:rPr lang="en"/>
              <a:t>I made my logo using </a:t>
            </a:r>
            <a:r>
              <a:rPr lang="en" u="sng">
                <a:solidFill>
                  <a:schemeClr val="hlink"/>
                </a:solidFill>
                <a:hlinkClick r:id="rId5"/>
              </a:rPr>
              <a:t>Logomakr</a:t>
            </a:r>
            <a:r>
              <a:rPr lang="en"/>
              <a:t> which is a free logo making platform offering many different icons and graphics. I have honoured copyright by providing credit as well as linking the website in the footer section of all my pages on my website.</a:t>
            </a:r>
            <a:endParaRPr/>
          </a:p>
        </p:txBody>
      </p:sp>
      <p:sp>
        <p:nvSpPr>
          <p:cNvPr id="1116" name="Google Shape;1116;p11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Honouring Copyright</a:t>
            </a:r>
            <a:endParaRPr/>
          </a:p>
        </p:txBody>
      </p:sp>
      <p:pic>
        <p:nvPicPr>
          <p:cNvPr id="1117" name="Google Shape;1117;p110"/>
          <p:cNvPicPr preferRelativeResize="0"/>
          <p:nvPr/>
        </p:nvPicPr>
        <p:blipFill rotWithShape="1">
          <a:blip r:embed="rId6">
            <a:alphaModFix/>
          </a:blip>
          <a:srcRect b="0" l="0" r="0" t="0"/>
          <a:stretch/>
        </p:blipFill>
        <p:spPr>
          <a:xfrm>
            <a:off x="0" y="3781084"/>
            <a:ext cx="9143998" cy="1154031"/>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1" name="Shape 1121"/>
        <p:cNvGrpSpPr/>
        <p:nvPr/>
      </p:nvGrpSpPr>
      <p:grpSpPr>
        <a:xfrm>
          <a:off x="0" y="0"/>
          <a:ext cx="0" cy="0"/>
          <a:chOff x="0" y="0"/>
          <a:chExt cx="0" cy="0"/>
        </a:xfrm>
      </p:grpSpPr>
      <p:sp>
        <p:nvSpPr>
          <p:cNvPr id="1122" name="Google Shape;1122;p111"/>
          <p:cNvSpPr txBox="1"/>
          <p:nvPr>
            <p:ph idx="1" type="body"/>
          </p:nvPr>
        </p:nvSpPr>
        <p:spPr>
          <a:xfrm>
            <a:off x="311700" y="853025"/>
            <a:ext cx="8520600" cy="333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SzPts val="1800"/>
              <a:buNone/>
            </a:pPr>
            <a:r>
              <a:rPr lang="en"/>
              <a:t>I have honoured copyright by ensuring the images I have used for my slideshow were all free to use by getting them from a Royalty Free Images Website (</a:t>
            </a:r>
            <a:r>
              <a:rPr lang="en" u="sng">
                <a:solidFill>
                  <a:schemeClr val="hlink"/>
                </a:solidFill>
                <a:hlinkClick r:id="rId3"/>
              </a:rPr>
              <a:t>Pexels</a:t>
            </a:r>
            <a:r>
              <a:rPr lang="en"/>
              <a:t>), as well as clearly labelling each image source on the corner of the slideshow that leads the user directly to the owner of the photo.  </a:t>
            </a:r>
            <a:endParaRPr/>
          </a:p>
        </p:txBody>
      </p:sp>
      <p:sp>
        <p:nvSpPr>
          <p:cNvPr id="1123" name="Google Shape;1123;p111"/>
          <p:cNvSpPr txBox="1"/>
          <p:nvPr>
            <p:ph type="title"/>
          </p:nvPr>
        </p:nvSpPr>
        <p:spPr>
          <a:xfrm>
            <a:off x="311700" y="198625"/>
            <a:ext cx="85206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3000"/>
              <a:buNone/>
            </a:pPr>
            <a:r>
              <a:rPr lang="en"/>
              <a:t>Honouring Copyright - Images</a:t>
            </a:r>
            <a:endParaRPr/>
          </a:p>
        </p:txBody>
      </p:sp>
      <p:pic>
        <p:nvPicPr>
          <p:cNvPr id="1124" name="Google Shape;1124;p111"/>
          <p:cNvPicPr preferRelativeResize="0"/>
          <p:nvPr/>
        </p:nvPicPr>
        <p:blipFill rotWithShape="1">
          <a:blip r:embed="rId4">
            <a:alphaModFix/>
          </a:blip>
          <a:srcRect b="0" l="0" r="0" t="0"/>
          <a:stretch/>
        </p:blipFill>
        <p:spPr>
          <a:xfrm>
            <a:off x="1404000" y="2200274"/>
            <a:ext cx="6335998" cy="28034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Pop">
  <a:themeElements>
    <a:clrScheme name="Pop">
      <a:dk1>
        <a:srgbClr val="F8E71C"/>
      </a:dk1>
      <a:lt1>
        <a:srgbClr val="FFFFFF"/>
      </a:lt1>
      <a:dk2>
        <a:srgbClr val="000000"/>
      </a:dk2>
      <a:lt2>
        <a:srgbClr val="D9D9D9"/>
      </a:lt2>
      <a:accent1>
        <a:srgbClr val="666666"/>
      </a:accent1>
      <a:accent2>
        <a:srgbClr val="483165"/>
      </a:accent2>
      <a:accent3>
        <a:srgbClr val="EB1E95"/>
      </a:accent3>
      <a:accent4>
        <a:srgbClr val="0F9D58"/>
      </a:accent4>
      <a:accent5>
        <a:srgbClr val="01AFD1"/>
      </a:accent5>
      <a:accent6>
        <a:srgbClr val="9C27B0"/>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